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34188" cy="9979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2" d="100"/>
          <a:sy n="52" d="100"/>
        </p:scale>
        <p:origin x="55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2C8E15-11BF-4A9D-A893-E280F4239527}"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fr-FR"/>
        </a:p>
      </dgm:t>
    </dgm:pt>
    <dgm:pt modelId="{F6D78D54-2123-4FCE-A211-4240805B73AD}">
      <dgm:prSet phldrT="[Texte]"/>
      <dgm:spPr/>
      <dgm:t>
        <a:bodyPr/>
        <a:lstStyle/>
        <a:p>
          <a:r>
            <a:rPr lang="fr-FR" dirty="0"/>
            <a:t>Supervision du coordonnateur</a:t>
          </a:r>
        </a:p>
      </dgm:t>
    </dgm:pt>
    <dgm:pt modelId="{80D8737E-5BBE-4F45-A3EC-54BDBD5F5BA6}" type="parTrans" cxnId="{6890BC51-68F2-4F20-86C8-80ADDAA67905}">
      <dgm:prSet/>
      <dgm:spPr/>
      <dgm:t>
        <a:bodyPr/>
        <a:lstStyle/>
        <a:p>
          <a:endParaRPr lang="fr-FR"/>
        </a:p>
      </dgm:t>
    </dgm:pt>
    <dgm:pt modelId="{67CE7D1B-B155-44A4-9820-D4D184B734F6}" type="sibTrans" cxnId="{6890BC51-68F2-4F20-86C8-80ADDAA67905}">
      <dgm:prSet/>
      <dgm:spPr>
        <a:noFill/>
        <a:ln>
          <a:noFill/>
        </a:ln>
      </dgm:spPr>
      <dgm:t>
        <a:bodyPr/>
        <a:lstStyle/>
        <a:p>
          <a:endParaRPr lang="fr-FR"/>
        </a:p>
      </dgm:t>
    </dgm:pt>
    <dgm:pt modelId="{6CAB0BF3-200B-4FD6-8748-DF277459DAC8}" type="asst">
      <dgm:prSet phldrT="[Texte]"/>
      <dgm:spPr/>
      <dgm:t>
        <a:bodyPr/>
        <a:lstStyle/>
        <a:p>
          <a:r>
            <a:rPr lang="fr-FR" dirty="0"/>
            <a:t>Coordination préfectorale</a:t>
          </a:r>
        </a:p>
      </dgm:t>
    </dgm:pt>
    <dgm:pt modelId="{91F27768-ED5F-4E45-9287-6CCFFED1A543}" type="parTrans" cxnId="{F660D637-F32F-4335-9CEA-97FAD193941B}">
      <dgm:prSet/>
      <dgm:spPr/>
      <dgm:t>
        <a:bodyPr/>
        <a:lstStyle/>
        <a:p>
          <a:endParaRPr lang="fr-FR"/>
        </a:p>
      </dgm:t>
    </dgm:pt>
    <dgm:pt modelId="{0D92550E-D5B5-4559-B793-7E0880657740}" type="sibTrans" cxnId="{F660D637-F32F-4335-9CEA-97FAD193941B}">
      <dgm:prSet/>
      <dgm:spPr>
        <a:noFill/>
        <a:ln>
          <a:noFill/>
        </a:ln>
      </dgm:spPr>
      <dgm:t>
        <a:bodyPr/>
        <a:lstStyle/>
        <a:p>
          <a:endParaRPr lang="fr-FR"/>
        </a:p>
      </dgm:t>
    </dgm:pt>
    <dgm:pt modelId="{64300B44-8482-4C03-B85E-638180BD19A8}">
      <dgm:prSet phldrT="[Texte]"/>
      <dgm:spPr/>
      <dgm:t>
        <a:bodyPr/>
        <a:lstStyle/>
        <a:p>
          <a:r>
            <a:rPr lang="fr-FR" dirty="0"/>
            <a:t>Sous Coordination </a:t>
          </a:r>
          <a:r>
            <a:rPr lang="fr-FR" dirty="0" err="1"/>
            <a:t>Gambo</a:t>
          </a:r>
          <a:endParaRPr lang="fr-FR" dirty="0"/>
        </a:p>
      </dgm:t>
    </dgm:pt>
    <dgm:pt modelId="{1EB06787-73B7-4742-BF84-70921F4C7262}" type="parTrans" cxnId="{281AA86D-BABF-4895-90F1-56EB2DCB858D}">
      <dgm:prSet/>
      <dgm:spPr/>
      <dgm:t>
        <a:bodyPr/>
        <a:lstStyle/>
        <a:p>
          <a:endParaRPr lang="fr-FR"/>
        </a:p>
      </dgm:t>
    </dgm:pt>
    <dgm:pt modelId="{CA3592D7-8EAA-40BE-85C3-38FE02E0C10C}" type="sibTrans" cxnId="{281AA86D-BABF-4895-90F1-56EB2DCB858D}">
      <dgm:prSet/>
      <dgm:spPr>
        <a:noFill/>
        <a:ln>
          <a:noFill/>
        </a:ln>
      </dgm:spPr>
      <dgm:t>
        <a:bodyPr/>
        <a:lstStyle/>
        <a:p>
          <a:endParaRPr lang="fr-FR"/>
        </a:p>
      </dgm:t>
    </dgm:pt>
    <dgm:pt modelId="{2EA9C9CD-C4A7-4774-A412-2E972DB449F5}">
      <dgm:prSet phldrT="[Texte]"/>
      <dgm:spPr/>
      <dgm:t>
        <a:bodyPr/>
        <a:lstStyle/>
        <a:p>
          <a:r>
            <a:rPr lang="fr-FR" dirty="0"/>
            <a:t>Sous Coordination Bakouma</a:t>
          </a:r>
        </a:p>
      </dgm:t>
    </dgm:pt>
    <dgm:pt modelId="{D6172174-A637-49D9-B84A-F62EEBA5CC97}" type="parTrans" cxnId="{8B9FFE3A-1737-4100-A433-9890832BCA82}">
      <dgm:prSet/>
      <dgm:spPr/>
      <dgm:t>
        <a:bodyPr/>
        <a:lstStyle/>
        <a:p>
          <a:endParaRPr lang="fr-FR"/>
        </a:p>
      </dgm:t>
    </dgm:pt>
    <dgm:pt modelId="{7BB750F4-7A05-4569-A3BE-C14E8D584C3D}" type="sibTrans" cxnId="{8B9FFE3A-1737-4100-A433-9890832BCA82}">
      <dgm:prSet/>
      <dgm:spPr>
        <a:noFill/>
        <a:ln>
          <a:noFill/>
        </a:ln>
      </dgm:spPr>
      <dgm:t>
        <a:bodyPr/>
        <a:lstStyle/>
        <a:p>
          <a:endParaRPr lang="fr-FR"/>
        </a:p>
      </dgm:t>
    </dgm:pt>
    <dgm:pt modelId="{075B508F-7531-4437-9CF9-D47EB64684BE}">
      <dgm:prSet phldrT="[Texte]"/>
      <dgm:spPr/>
      <dgm:t>
        <a:bodyPr/>
        <a:lstStyle/>
        <a:p>
          <a:r>
            <a:rPr lang="fr-FR" dirty="0"/>
            <a:t>Sous Coordination </a:t>
          </a:r>
          <a:r>
            <a:rPr lang="fr-FR" dirty="0" err="1"/>
            <a:t>Nyakari</a:t>
          </a:r>
          <a:endParaRPr lang="fr-FR" dirty="0"/>
        </a:p>
      </dgm:t>
    </dgm:pt>
    <dgm:pt modelId="{32EED6B6-C0DB-4A6C-A90C-BC608C2D6200}" type="parTrans" cxnId="{1E745289-5AD2-430C-A55A-2DCB66E03FE7}">
      <dgm:prSet/>
      <dgm:spPr/>
      <dgm:t>
        <a:bodyPr/>
        <a:lstStyle/>
        <a:p>
          <a:endParaRPr lang="fr-FR"/>
        </a:p>
      </dgm:t>
    </dgm:pt>
    <dgm:pt modelId="{B10C4DEA-783C-4EC3-885C-C4F20BC08660}" type="sibTrans" cxnId="{1E745289-5AD2-430C-A55A-2DCB66E03FE7}">
      <dgm:prSet/>
      <dgm:spPr>
        <a:noFill/>
        <a:ln>
          <a:noFill/>
        </a:ln>
      </dgm:spPr>
      <dgm:t>
        <a:bodyPr/>
        <a:lstStyle/>
        <a:p>
          <a:endParaRPr lang="fr-FR"/>
        </a:p>
      </dgm:t>
    </dgm:pt>
    <dgm:pt modelId="{9659A672-0FB3-42A1-A7CE-35EF79D5DCD2}">
      <dgm:prSet phldrT="[Texte]"/>
      <dgm:spPr/>
      <dgm:t>
        <a:bodyPr/>
        <a:lstStyle/>
        <a:p>
          <a:r>
            <a:rPr lang="fr-FR" dirty="0"/>
            <a:t>Sous Coordination  </a:t>
          </a:r>
          <a:r>
            <a:rPr lang="fr-FR" dirty="0" err="1"/>
            <a:t>Rafaï</a:t>
          </a:r>
          <a:endParaRPr lang="fr-FR" dirty="0"/>
        </a:p>
      </dgm:t>
    </dgm:pt>
    <dgm:pt modelId="{D77278EF-4B04-4443-B892-AC0D4FBF7790}" type="parTrans" cxnId="{03689765-375D-4A71-BBBF-2BE8572BF316}">
      <dgm:prSet/>
      <dgm:spPr/>
      <dgm:t>
        <a:bodyPr/>
        <a:lstStyle/>
        <a:p>
          <a:endParaRPr lang="fr-FR"/>
        </a:p>
      </dgm:t>
    </dgm:pt>
    <dgm:pt modelId="{F46E0323-7318-4417-8CF6-2EB5AF0A0135}" type="sibTrans" cxnId="{03689765-375D-4A71-BBBF-2BE8572BF316}">
      <dgm:prSet/>
      <dgm:spPr>
        <a:noFill/>
        <a:ln>
          <a:noFill/>
        </a:ln>
      </dgm:spPr>
      <dgm:t>
        <a:bodyPr/>
        <a:lstStyle/>
        <a:p>
          <a:endParaRPr lang="fr-FR"/>
        </a:p>
      </dgm:t>
    </dgm:pt>
    <dgm:pt modelId="{F8F7CC6B-FDF0-4586-8761-07D8EB04617E}" type="pres">
      <dgm:prSet presAssocID="{EC2C8E15-11BF-4A9D-A893-E280F4239527}" presName="hierChild1" presStyleCnt="0">
        <dgm:presLayoutVars>
          <dgm:orgChart val="1"/>
          <dgm:chPref val="1"/>
          <dgm:dir/>
          <dgm:animOne val="branch"/>
          <dgm:animLvl val="lvl"/>
          <dgm:resizeHandles/>
        </dgm:presLayoutVars>
      </dgm:prSet>
      <dgm:spPr/>
    </dgm:pt>
    <dgm:pt modelId="{D9821149-FF67-4E12-B314-247A46FE04D1}" type="pres">
      <dgm:prSet presAssocID="{F6D78D54-2123-4FCE-A211-4240805B73AD}" presName="hierRoot1" presStyleCnt="0">
        <dgm:presLayoutVars>
          <dgm:hierBranch val="init"/>
        </dgm:presLayoutVars>
      </dgm:prSet>
      <dgm:spPr/>
    </dgm:pt>
    <dgm:pt modelId="{1567FD52-EA9C-4C6E-82D4-4219BA768D1F}" type="pres">
      <dgm:prSet presAssocID="{F6D78D54-2123-4FCE-A211-4240805B73AD}" presName="rootComposite1" presStyleCnt="0"/>
      <dgm:spPr/>
    </dgm:pt>
    <dgm:pt modelId="{0032FDBC-07B9-42E0-AA2C-8C5EED3D62B4}" type="pres">
      <dgm:prSet presAssocID="{F6D78D54-2123-4FCE-A211-4240805B73AD}" presName="rootText1" presStyleLbl="node0" presStyleIdx="0" presStyleCnt="2">
        <dgm:presLayoutVars>
          <dgm:chMax/>
          <dgm:chPref val="3"/>
        </dgm:presLayoutVars>
      </dgm:prSet>
      <dgm:spPr/>
    </dgm:pt>
    <dgm:pt modelId="{59AC2EE1-217A-4017-A01E-D090AD8F2DD0}" type="pres">
      <dgm:prSet presAssocID="{F6D78D54-2123-4FCE-A211-4240805B73AD}" presName="titleText1" presStyleLbl="fgAcc0" presStyleIdx="0" presStyleCnt="2" custScaleX="20321" custScaleY="63232" custLinFactX="100000" custLinFactNeighborX="160225" custLinFactNeighborY="3961">
        <dgm:presLayoutVars>
          <dgm:chMax val="0"/>
          <dgm:chPref val="0"/>
        </dgm:presLayoutVars>
      </dgm:prSet>
      <dgm:spPr/>
    </dgm:pt>
    <dgm:pt modelId="{A3CB0775-7D3A-47BB-93D2-B4840CB4242B}" type="pres">
      <dgm:prSet presAssocID="{F6D78D54-2123-4FCE-A211-4240805B73AD}" presName="rootConnector1" presStyleLbl="node1" presStyleIdx="0" presStyleCnt="3"/>
      <dgm:spPr/>
    </dgm:pt>
    <dgm:pt modelId="{E3EB94E1-965D-4EEC-B27E-A80F6F57383B}" type="pres">
      <dgm:prSet presAssocID="{F6D78D54-2123-4FCE-A211-4240805B73AD}" presName="hierChild2" presStyleCnt="0"/>
      <dgm:spPr/>
    </dgm:pt>
    <dgm:pt modelId="{67AC8FC0-814B-43AE-99CA-42193D5D489E}" type="pres">
      <dgm:prSet presAssocID="{1EB06787-73B7-4742-BF84-70921F4C7262}" presName="Name37" presStyleLbl="parChTrans1D2" presStyleIdx="0" presStyleCnt="4"/>
      <dgm:spPr/>
    </dgm:pt>
    <dgm:pt modelId="{139AD08C-0BEF-4C09-9351-F6135C92702E}" type="pres">
      <dgm:prSet presAssocID="{64300B44-8482-4C03-B85E-638180BD19A8}" presName="hierRoot2" presStyleCnt="0">
        <dgm:presLayoutVars>
          <dgm:hierBranch val="init"/>
        </dgm:presLayoutVars>
      </dgm:prSet>
      <dgm:spPr/>
    </dgm:pt>
    <dgm:pt modelId="{95567136-17EF-47DF-ACA4-BFD15F284C8D}" type="pres">
      <dgm:prSet presAssocID="{64300B44-8482-4C03-B85E-638180BD19A8}" presName="rootComposite" presStyleCnt="0"/>
      <dgm:spPr/>
    </dgm:pt>
    <dgm:pt modelId="{202D3122-990E-453D-ACAD-E4237FE70820}" type="pres">
      <dgm:prSet presAssocID="{64300B44-8482-4C03-B85E-638180BD19A8}" presName="rootText" presStyleLbl="node1" presStyleIdx="0" presStyleCnt="3" custLinFactNeighborX="20152" custLinFactNeighborY="3766">
        <dgm:presLayoutVars>
          <dgm:chMax/>
          <dgm:chPref val="3"/>
        </dgm:presLayoutVars>
      </dgm:prSet>
      <dgm:spPr/>
    </dgm:pt>
    <dgm:pt modelId="{7C2BB807-0192-4A2F-B3CA-7C8BD69DC62E}" type="pres">
      <dgm:prSet presAssocID="{64300B44-8482-4C03-B85E-638180BD19A8}" presName="titleText2" presStyleLbl="fgAcc1" presStyleIdx="0" presStyleCnt="3">
        <dgm:presLayoutVars>
          <dgm:chMax val="0"/>
          <dgm:chPref val="0"/>
        </dgm:presLayoutVars>
      </dgm:prSet>
      <dgm:spPr/>
    </dgm:pt>
    <dgm:pt modelId="{23891F0C-C97D-4340-99D3-B0DEE48EB0C9}" type="pres">
      <dgm:prSet presAssocID="{64300B44-8482-4C03-B85E-638180BD19A8}" presName="rootConnector" presStyleLbl="node2" presStyleIdx="0" presStyleCnt="0"/>
      <dgm:spPr/>
    </dgm:pt>
    <dgm:pt modelId="{40C123CD-577A-4442-B27D-FE7B401DC4E1}" type="pres">
      <dgm:prSet presAssocID="{64300B44-8482-4C03-B85E-638180BD19A8}" presName="hierChild4" presStyleCnt="0"/>
      <dgm:spPr/>
    </dgm:pt>
    <dgm:pt modelId="{0B47D5D9-89F2-4583-853B-1F4BA709E80E}" type="pres">
      <dgm:prSet presAssocID="{64300B44-8482-4C03-B85E-638180BD19A8}" presName="hierChild5" presStyleCnt="0"/>
      <dgm:spPr/>
    </dgm:pt>
    <dgm:pt modelId="{5E9E0C32-2378-4CBB-9EF7-0BEBD420EBE1}" type="pres">
      <dgm:prSet presAssocID="{D6172174-A637-49D9-B84A-F62EEBA5CC97}" presName="Name37" presStyleLbl="parChTrans1D2" presStyleIdx="1" presStyleCnt="4"/>
      <dgm:spPr/>
    </dgm:pt>
    <dgm:pt modelId="{F918EBAD-9FAE-424B-B1F4-23DAF97529CD}" type="pres">
      <dgm:prSet presAssocID="{2EA9C9CD-C4A7-4774-A412-2E972DB449F5}" presName="hierRoot2" presStyleCnt="0">
        <dgm:presLayoutVars>
          <dgm:hierBranch val="init"/>
        </dgm:presLayoutVars>
      </dgm:prSet>
      <dgm:spPr/>
    </dgm:pt>
    <dgm:pt modelId="{37DF74B1-43EF-4323-8237-4B9D472D403E}" type="pres">
      <dgm:prSet presAssocID="{2EA9C9CD-C4A7-4774-A412-2E972DB449F5}" presName="rootComposite" presStyleCnt="0"/>
      <dgm:spPr/>
    </dgm:pt>
    <dgm:pt modelId="{6F8EE54D-01E1-4D5D-BCD2-E07B86CEDA71}" type="pres">
      <dgm:prSet presAssocID="{2EA9C9CD-C4A7-4774-A412-2E972DB449F5}" presName="rootText" presStyleLbl="node1" presStyleIdx="1" presStyleCnt="3">
        <dgm:presLayoutVars>
          <dgm:chMax/>
          <dgm:chPref val="3"/>
        </dgm:presLayoutVars>
      </dgm:prSet>
      <dgm:spPr/>
    </dgm:pt>
    <dgm:pt modelId="{233BD0E8-C3DE-4567-95EB-B3EAC30B2AFC}" type="pres">
      <dgm:prSet presAssocID="{2EA9C9CD-C4A7-4774-A412-2E972DB449F5}" presName="titleText2" presStyleLbl="fgAcc1" presStyleIdx="1" presStyleCnt="3">
        <dgm:presLayoutVars>
          <dgm:chMax val="0"/>
          <dgm:chPref val="0"/>
        </dgm:presLayoutVars>
      </dgm:prSet>
      <dgm:spPr/>
    </dgm:pt>
    <dgm:pt modelId="{96495F45-DB97-4D56-90EA-6B8AA53FA6DD}" type="pres">
      <dgm:prSet presAssocID="{2EA9C9CD-C4A7-4774-A412-2E972DB449F5}" presName="rootConnector" presStyleLbl="node2" presStyleIdx="0" presStyleCnt="0"/>
      <dgm:spPr/>
    </dgm:pt>
    <dgm:pt modelId="{2FAF1093-CFFF-4539-9C65-C9A066827487}" type="pres">
      <dgm:prSet presAssocID="{2EA9C9CD-C4A7-4774-A412-2E972DB449F5}" presName="hierChild4" presStyleCnt="0"/>
      <dgm:spPr/>
    </dgm:pt>
    <dgm:pt modelId="{9BBE6BC1-D106-43F6-A099-98F2E1C54F2C}" type="pres">
      <dgm:prSet presAssocID="{2EA9C9CD-C4A7-4774-A412-2E972DB449F5}" presName="hierChild5" presStyleCnt="0"/>
      <dgm:spPr/>
    </dgm:pt>
    <dgm:pt modelId="{1CFBC01A-F8F6-4CCB-946D-13D8D8BD69D0}" type="pres">
      <dgm:prSet presAssocID="{32EED6B6-C0DB-4A6C-A90C-BC608C2D6200}" presName="Name37" presStyleLbl="parChTrans1D2" presStyleIdx="2" presStyleCnt="4"/>
      <dgm:spPr/>
    </dgm:pt>
    <dgm:pt modelId="{C7CD583A-53DD-4649-A058-9A559103F431}" type="pres">
      <dgm:prSet presAssocID="{075B508F-7531-4437-9CF9-D47EB64684BE}" presName="hierRoot2" presStyleCnt="0">
        <dgm:presLayoutVars>
          <dgm:hierBranch val="init"/>
        </dgm:presLayoutVars>
      </dgm:prSet>
      <dgm:spPr/>
    </dgm:pt>
    <dgm:pt modelId="{A0DC1F7C-B89F-4AEB-ABC8-C92FCCD82A48}" type="pres">
      <dgm:prSet presAssocID="{075B508F-7531-4437-9CF9-D47EB64684BE}" presName="rootComposite" presStyleCnt="0"/>
      <dgm:spPr/>
    </dgm:pt>
    <dgm:pt modelId="{96C7B48D-A89C-443F-9604-9BF64ECBBF19}" type="pres">
      <dgm:prSet presAssocID="{075B508F-7531-4437-9CF9-D47EB64684BE}" presName="rootText" presStyleLbl="node1" presStyleIdx="2" presStyleCnt="3">
        <dgm:presLayoutVars>
          <dgm:chMax/>
          <dgm:chPref val="3"/>
        </dgm:presLayoutVars>
      </dgm:prSet>
      <dgm:spPr/>
    </dgm:pt>
    <dgm:pt modelId="{6492FD57-985C-4B43-BE61-3067D73F2360}" type="pres">
      <dgm:prSet presAssocID="{075B508F-7531-4437-9CF9-D47EB64684BE}" presName="titleText2" presStyleLbl="fgAcc1" presStyleIdx="2" presStyleCnt="3">
        <dgm:presLayoutVars>
          <dgm:chMax val="0"/>
          <dgm:chPref val="0"/>
        </dgm:presLayoutVars>
      </dgm:prSet>
      <dgm:spPr/>
    </dgm:pt>
    <dgm:pt modelId="{87CB4700-E0D5-4B8D-B245-053A4D46ECBD}" type="pres">
      <dgm:prSet presAssocID="{075B508F-7531-4437-9CF9-D47EB64684BE}" presName="rootConnector" presStyleLbl="node2" presStyleIdx="0" presStyleCnt="0"/>
      <dgm:spPr/>
    </dgm:pt>
    <dgm:pt modelId="{C3D384A2-85B5-4C0B-ADFA-05FE515B12E2}" type="pres">
      <dgm:prSet presAssocID="{075B508F-7531-4437-9CF9-D47EB64684BE}" presName="hierChild4" presStyleCnt="0"/>
      <dgm:spPr/>
    </dgm:pt>
    <dgm:pt modelId="{2D63BEB4-2A80-4522-AC3D-06EB8BBA8D58}" type="pres">
      <dgm:prSet presAssocID="{075B508F-7531-4437-9CF9-D47EB64684BE}" presName="hierChild5" presStyleCnt="0"/>
      <dgm:spPr/>
    </dgm:pt>
    <dgm:pt modelId="{16B900EA-9AC2-4D8D-877A-F4691E96DC8A}" type="pres">
      <dgm:prSet presAssocID="{F6D78D54-2123-4FCE-A211-4240805B73AD}" presName="hierChild3" presStyleCnt="0"/>
      <dgm:spPr/>
    </dgm:pt>
    <dgm:pt modelId="{25733307-EB84-4D33-98BE-298D7060E6C7}" type="pres">
      <dgm:prSet presAssocID="{91F27768-ED5F-4E45-9287-6CCFFED1A543}" presName="Name96" presStyleLbl="parChTrans1D2" presStyleIdx="3" presStyleCnt="4"/>
      <dgm:spPr/>
    </dgm:pt>
    <dgm:pt modelId="{FAC443E8-20F8-46F9-AB7E-CD9C31384A3E}" type="pres">
      <dgm:prSet presAssocID="{6CAB0BF3-200B-4FD6-8748-DF277459DAC8}" presName="hierRoot3" presStyleCnt="0">
        <dgm:presLayoutVars>
          <dgm:hierBranch val="init"/>
        </dgm:presLayoutVars>
      </dgm:prSet>
      <dgm:spPr/>
    </dgm:pt>
    <dgm:pt modelId="{AE303621-DE14-4E3C-8949-142917380A43}" type="pres">
      <dgm:prSet presAssocID="{6CAB0BF3-200B-4FD6-8748-DF277459DAC8}" presName="rootComposite3" presStyleCnt="0"/>
      <dgm:spPr/>
    </dgm:pt>
    <dgm:pt modelId="{01CA5A58-480F-463B-A6E1-B150B7177BD5}" type="pres">
      <dgm:prSet presAssocID="{6CAB0BF3-200B-4FD6-8748-DF277459DAC8}" presName="rootText3" presStyleLbl="asst1" presStyleIdx="0" presStyleCnt="1" custLinFactNeighborX="65253" custLinFactNeighborY="-2353">
        <dgm:presLayoutVars>
          <dgm:chPref val="3"/>
        </dgm:presLayoutVars>
      </dgm:prSet>
      <dgm:spPr/>
    </dgm:pt>
    <dgm:pt modelId="{C8E58537-7A81-4B4F-BDFB-0E12B0CAA051}" type="pres">
      <dgm:prSet presAssocID="{6CAB0BF3-200B-4FD6-8748-DF277459DAC8}" presName="titleText3" presStyleLbl="fgAcc2" presStyleIdx="0" presStyleCnt="1">
        <dgm:presLayoutVars>
          <dgm:chMax val="0"/>
          <dgm:chPref val="0"/>
        </dgm:presLayoutVars>
      </dgm:prSet>
      <dgm:spPr/>
    </dgm:pt>
    <dgm:pt modelId="{EB647179-55A6-41FE-8623-A6A124A49B2B}" type="pres">
      <dgm:prSet presAssocID="{6CAB0BF3-200B-4FD6-8748-DF277459DAC8}" presName="rootConnector3" presStyleLbl="asst1" presStyleIdx="0" presStyleCnt="1"/>
      <dgm:spPr/>
    </dgm:pt>
    <dgm:pt modelId="{052460D6-7936-4410-8931-349FBF091416}" type="pres">
      <dgm:prSet presAssocID="{6CAB0BF3-200B-4FD6-8748-DF277459DAC8}" presName="hierChild6" presStyleCnt="0"/>
      <dgm:spPr/>
    </dgm:pt>
    <dgm:pt modelId="{6EB156F0-3603-433C-901C-E81508F20F2C}" type="pres">
      <dgm:prSet presAssocID="{6CAB0BF3-200B-4FD6-8748-DF277459DAC8}" presName="hierChild7" presStyleCnt="0"/>
      <dgm:spPr/>
    </dgm:pt>
    <dgm:pt modelId="{C419FD7E-1046-4EDF-AF03-4ED073C83DDB}" type="pres">
      <dgm:prSet presAssocID="{9659A672-0FB3-42A1-A7CE-35EF79D5DCD2}" presName="hierRoot1" presStyleCnt="0">
        <dgm:presLayoutVars>
          <dgm:hierBranch val="init"/>
        </dgm:presLayoutVars>
      </dgm:prSet>
      <dgm:spPr/>
    </dgm:pt>
    <dgm:pt modelId="{BB7AE462-9E37-48D4-8F90-978B0AB7DA28}" type="pres">
      <dgm:prSet presAssocID="{9659A672-0FB3-42A1-A7CE-35EF79D5DCD2}" presName="rootComposite1" presStyleCnt="0"/>
      <dgm:spPr/>
    </dgm:pt>
    <dgm:pt modelId="{3FACBBF5-FF2E-455B-97FA-0BC0EA5D48A8}" type="pres">
      <dgm:prSet presAssocID="{9659A672-0FB3-42A1-A7CE-35EF79D5DCD2}" presName="rootText1" presStyleLbl="node0" presStyleIdx="1" presStyleCnt="2" custLinFactX="-153580" custLinFactY="113193" custLinFactNeighborX="-200000" custLinFactNeighborY="200000">
        <dgm:presLayoutVars>
          <dgm:chMax/>
          <dgm:chPref val="3"/>
        </dgm:presLayoutVars>
      </dgm:prSet>
      <dgm:spPr/>
    </dgm:pt>
    <dgm:pt modelId="{60655DE8-AE72-4A8E-970E-9873343A2170}" type="pres">
      <dgm:prSet presAssocID="{9659A672-0FB3-42A1-A7CE-35EF79D5DCD2}" presName="titleText1" presStyleLbl="fgAcc0" presStyleIdx="1" presStyleCnt="2">
        <dgm:presLayoutVars>
          <dgm:chMax val="0"/>
          <dgm:chPref val="0"/>
        </dgm:presLayoutVars>
      </dgm:prSet>
      <dgm:spPr/>
    </dgm:pt>
    <dgm:pt modelId="{AE243614-BEEB-4B37-9F00-4A290DFA8050}" type="pres">
      <dgm:prSet presAssocID="{9659A672-0FB3-42A1-A7CE-35EF79D5DCD2}" presName="rootConnector1" presStyleLbl="node1" presStyleIdx="2" presStyleCnt="3"/>
      <dgm:spPr/>
    </dgm:pt>
    <dgm:pt modelId="{6095BA20-FC2E-4991-B546-4496628D646B}" type="pres">
      <dgm:prSet presAssocID="{9659A672-0FB3-42A1-A7CE-35EF79D5DCD2}" presName="hierChild2" presStyleCnt="0"/>
      <dgm:spPr/>
    </dgm:pt>
    <dgm:pt modelId="{D46DED4E-05C4-440B-9343-3572D9B344D1}" type="pres">
      <dgm:prSet presAssocID="{9659A672-0FB3-42A1-A7CE-35EF79D5DCD2}" presName="hierChild3" presStyleCnt="0"/>
      <dgm:spPr/>
    </dgm:pt>
  </dgm:ptLst>
  <dgm:cxnLst>
    <dgm:cxn modelId="{433FF81A-D44F-43EB-9EA0-2129D54E1451}" type="presOf" srcId="{F6D78D54-2123-4FCE-A211-4240805B73AD}" destId="{A3CB0775-7D3A-47BB-93D2-B4840CB4242B}" srcOrd="1" destOrd="0" presId="urn:microsoft.com/office/officeart/2008/layout/NameandTitleOrganizationalChart"/>
    <dgm:cxn modelId="{EE59CD26-DFC3-47F5-90EE-980607828A9D}" type="presOf" srcId="{6CAB0BF3-200B-4FD6-8748-DF277459DAC8}" destId="{EB647179-55A6-41FE-8623-A6A124A49B2B}" srcOrd="1" destOrd="0" presId="urn:microsoft.com/office/officeart/2008/layout/NameandTitleOrganizationalChart"/>
    <dgm:cxn modelId="{9577BB34-0017-43D2-8BB5-CE2367FCDBBC}" type="presOf" srcId="{6CAB0BF3-200B-4FD6-8748-DF277459DAC8}" destId="{01CA5A58-480F-463B-A6E1-B150B7177BD5}" srcOrd="0" destOrd="0" presId="urn:microsoft.com/office/officeart/2008/layout/NameandTitleOrganizationalChart"/>
    <dgm:cxn modelId="{F660D637-F32F-4335-9CEA-97FAD193941B}" srcId="{F6D78D54-2123-4FCE-A211-4240805B73AD}" destId="{6CAB0BF3-200B-4FD6-8748-DF277459DAC8}" srcOrd="0" destOrd="0" parTransId="{91F27768-ED5F-4E45-9287-6CCFFED1A543}" sibTransId="{0D92550E-D5B5-4559-B793-7E0880657740}"/>
    <dgm:cxn modelId="{3003E238-8B10-42C5-8763-BB8B68FB6BA4}" type="presOf" srcId="{9659A672-0FB3-42A1-A7CE-35EF79D5DCD2}" destId="{3FACBBF5-FF2E-455B-97FA-0BC0EA5D48A8}" srcOrd="0" destOrd="0" presId="urn:microsoft.com/office/officeart/2008/layout/NameandTitleOrganizationalChart"/>
    <dgm:cxn modelId="{8B9FFE3A-1737-4100-A433-9890832BCA82}" srcId="{F6D78D54-2123-4FCE-A211-4240805B73AD}" destId="{2EA9C9CD-C4A7-4774-A412-2E972DB449F5}" srcOrd="2" destOrd="0" parTransId="{D6172174-A637-49D9-B84A-F62EEBA5CC97}" sibTransId="{7BB750F4-7A05-4569-A3BE-C14E8D584C3D}"/>
    <dgm:cxn modelId="{D274E83E-A86B-420C-9EAE-3A77C5A7B91D}" type="presOf" srcId="{1EB06787-73B7-4742-BF84-70921F4C7262}" destId="{67AC8FC0-814B-43AE-99CA-42193D5D489E}" srcOrd="0" destOrd="0" presId="urn:microsoft.com/office/officeart/2008/layout/NameandTitleOrganizationalChart"/>
    <dgm:cxn modelId="{C642BA3F-D35D-4B01-9844-1A7002811B9D}" type="presOf" srcId="{D6172174-A637-49D9-B84A-F62EEBA5CC97}" destId="{5E9E0C32-2378-4CBB-9EF7-0BEBD420EBE1}" srcOrd="0" destOrd="0" presId="urn:microsoft.com/office/officeart/2008/layout/NameandTitleOrganizationalChart"/>
    <dgm:cxn modelId="{40F98962-1E04-40C0-B5D6-6540EDBEDD59}" type="presOf" srcId="{67CE7D1B-B155-44A4-9820-D4D184B734F6}" destId="{59AC2EE1-217A-4017-A01E-D090AD8F2DD0}" srcOrd="0" destOrd="0" presId="urn:microsoft.com/office/officeart/2008/layout/NameandTitleOrganizationalChart"/>
    <dgm:cxn modelId="{BF80BA44-2496-4B70-80EB-20668C2B5C41}" type="presOf" srcId="{64300B44-8482-4C03-B85E-638180BD19A8}" destId="{23891F0C-C97D-4340-99D3-B0DEE48EB0C9}" srcOrd="1" destOrd="0" presId="urn:microsoft.com/office/officeart/2008/layout/NameandTitleOrganizationalChart"/>
    <dgm:cxn modelId="{03689765-375D-4A71-BBBF-2BE8572BF316}" srcId="{EC2C8E15-11BF-4A9D-A893-E280F4239527}" destId="{9659A672-0FB3-42A1-A7CE-35EF79D5DCD2}" srcOrd="1" destOrd="0" parTransId="{D77278EF-4B04-4443-B892-AC0D4FBF7790}" sibTransId="{F46E0323-7318-4417-8CF6-2EB5AF0A0135}"/>
    <dgm:cxn modelId="{C9804746-1EB2-4747-BAB8-EE1DA55340B4}" type="presOf" srcId="{0D92550E-D5B5-4559-B793-7E0880657740}" destId="{C8E58537-7A81-4B4F-BDFB-0E12B0CAA051}" srcOrd="0" destOrd="0" presId="urn:microsoft.com/office/officeart/2008/layout/NameandTitleOrganizationalChart"/>
    <dgm:cxn modelId="{281AA86D-BABF-4895-90F1-56EB2DCB858D}" srcId="{F6D78D54-2123-4FCE-A211-4240805B73AD}" destId="{64300B44-8482-4C03-B85E-638180BD19A8}" srcOrd="1" destOrd="0" parTransId="{1EB06787-73B7-4742-BF84-70921F4C7262}" sibTransId="{CA3592D7-8EAA-40BE-85C3-38FE02E0C10C}"/>
    <dgm:cxn modelId="{6890BC51-68F2-4F20-86C8-80ADDAA67905}" srcId="{EC2C8E15-11BF-4A9D-A893-E280F4239527}" destId="{F6D78D54-2123-4FCE-A211-4240805B73AD}" srcOrd="0" destOrd="0" parTransId="{80D8737E-5BBE-4F45-A3EC-54BDBD5F5BA6}" sibTransId="{67CE7D1B-B155-44A4-9820-D4D184B734F6}"/>
    <dgm:cxn modelId="{B9A94576-F165-4CBE-BA72-EB90045950B5}" type="presOf" srcId="{EC2C8E15-11BF-4A9D-A893-E280F4239527}" destId="{F8F7CC6B-FDF0-4586-8761-07D8EB04617E}" srcOrd="0" destOrd="0" presId="urn:microsoft.com/office/officeart/2008/layout/NameandTitleOrganizationalChart"/>
    <dgm:cxn modelId="{8290FD83-32BC-4B08-B9A1-0CAFAEDCBD01}" type="presOf" srcId="{91F27768-ED5F-4E45-9287-6CCFFED1A543}" destId="{25733307-EB84-4D33-98BE-298D7060E6C7}" srcOrd="0" destOrd="0" presId="urn:microsoft.com/office/officeart/2008/layout/NameandTitleOrganizationalChart"/>
    <dgm:cxn modelId="{1E745289-5AD2-430C-A55A-2DCB66E03FE7}" srcId="{F6D78D54-2123-4FCE-A211-4240805B73AD}" destId="{075B508F-7531-4437-9CF9-D47EB64684BE}" srcOrd="3" destOrd="0" parTransId="{32EED6B6-C0DB-4A6C-A90C-BC608C2D6200}" sibTransId="{B10C4DEA-783C-4EC3-885C-C4F20BC08660}"/>
    <dgm:cxn modelId="{653B2396-320B-4F44-B5F6-3F882B074E22}" type="presOf" srcId="{075B508F-7531-4437-9CF9-D47EB64684BE}" destId="{87CB4700-E0D5-4B8D-B245-053A4D46ECBD}" srcOrd="1" destOrd="0" presId="urn:microsoft.com/office/officeart/2008/layout/NameandTitleOrganizationalChart"/>
    <dgm:cxn modelId="{902486A6-CE19-4F67-A48B-A3AF818A88F4}" type="presOf" srcId="{64300B44-8482-4C03-B85E-638180BD19A8}" destId="{202D3122-990E-453D-ACAD-E4237FE70820}" srcOrd="0" destOrd="0" presId="urn:microsoft.com/office/officeart/2008/layout/NameandTitleOrganizationalChart"/>
    <dgm:cxn modelId="{A473F1A9-4B09-4E1C-B91C-4BBB29AE05DC}" type="presOf" srcId="{CA3592D7-8EAA-40BE-85C3-38FE02E0C10C}" destId="{7C2BB807-0192-4A2F-B3CA-7C8BD69DC62E}" srcOrd="0" destOrd="0" presId="urn:microsoft.com/office/officeart/2008/layout/NameandTitleOrganizationalChart"/>
    <dgm:cxn modelId="{319AF1D8-1FB9-4F8D-BC2C-CCD4C3276EC8}" type="presOf" srcId="{F46E0323-7318-4417-8CF6-2EB5AF0A0135}" destId="{60655DE8-AE72-4A8E-970E-9873343A2170}" srcOrd="0" destOrd="0" presId="urn:microsoft.com/office/officeart/2008/layout/NameandTitleOrganizationalChart"/>
    <dgm:cxn modelId="{914AEAE8-A2D8-4FCB-8727-F6AD6376A694}" type="presOf" srcId="{2EA9C9CD-C4A7-4774-A412-2E972DB449F5}" destId="{6F8EE54D-01E1-4D5D-BCD2-E07B86CEDA71}" srcOrd="0" destOrd="0" presId="urn:microsoft.com/office/officeart/2008/layout/NameandTitleOrganizationalChart"/>
    <dgm:cxn modelId="{942975EA-3B4C-4BBC-91D8-EE3899FFDD96}" type="presOf" srcId="{7BB750F4-7A05-4569-A3BE-C14E8D584C3D}" destId="{233BD0E8-C3DE-4567-95EB-B3EAC30B2AFC}" srcOrd="0" destOrd="0" presId="urn:microsoft.com/office/officeart/2008/layout/NameandTitleOrganizationalChart"/>
    <dgm:cxn modelId="{5114E6F1-BC29-4165-B9EE-AB2365439868}" type="presOf" srcId="{B10C4DEA-783C-4EC3-885C-C4F20BC08660}" destId="{6492FD57-985C-4B43-BE61-3067D73F2360}" srcOrd="0" destOrd="0" presId="urn:microsoft.com/office/officeart/2008/layout/NameandTitleOrganizationalChart"/>
    <dgm:cxn modelId="{7191AAF2-7A47-4F4D-80A5-90365533EEA7}" type="presOf" srcId="{9659A672-0FB3-42A1-A7CE-35EF79D5DCD2}" destId="{AE243614-BEEB-4B37-9F00-4A290DFA8050}" srcOrd="1" destOrd="0" presId="urn:microsoft.com/office/officeart/2008/layout/NameandTitleOrganizationalChart"/>
    <dgm:cxn modelId="{3BA2E1FA-9542-4BAC-A368-7463F7721AC4}" type="presOf" srcId="{32EED6B6-C0DB-4A6C-A90C-BC608C2D6200}" destId="{1CFBC01A-F8F6-4CCB-946D-13D8D8BD69D0}" srcOrd="0" destOrd="0" presId="urn:microsoft.com/office/officeart/2008/layout/NameandTitleOrganizationalChart"/>
    <dgm:cxn modelId="{80A8F4FA-89FF-48F6-BC8D-19AB104C2AAC}" type="presOf" srcId="{075B508F-7531-4437-9CF9-D47EB64684BE}" destId="{96C7B48D-A89C-443F-9604-9BF64ECBBF19}" srcOrd="0" destOrd="0" presId="urn:microsoft.com/office/officeart/2008/layout/NameandTitleOrganizationalChart"/>
    <dgm:cxn modelId="{650A83FE-BE05-46E5-B30E-3165B1D040CB}" type="presOf" srcId="{F6D78D54-2123-4FCE-A211-4240805B73AD}" destId="{0032FDBC-07B9-42E0-AA2C-8C5EED3D62B4}" srcOrd="0" destOrd="0" presId="urn:microsoft.com/office/officeart/2008/layout/NameandTitleOrganizationalChart"/>
    <dgm:cxn modelId="{E34578FF-5177-4274-93C7-AE656D48855A}" type="presOf" srcId="{2EA9C9CD-C4A7-4774-A412-2E972DB449F5}" destId="{96495F45-DB97-4D56-90EA-6B8AA53FA6DD}" srcOrd="1" destOrd="0" presId="urn:microsoft.com/office/officeart/2008/layout/NameandTitleOrganizationalChart"/>
    <dgm:cxn modelId="{E5F69AF8-164F-4BB0-8CAE-E455474A1F04}" type="presParOf" srcId="{F8F7CC6B-FDF0-4586-8761-07D8EB04617E}" destId="{D9821149-FF67-4E12-B314-247A46FE04D1}" srcOrd="0" destOrd="0" presId="urn:microsoft.com/office/officeart/2008/layout/NameandTitleOrganizationalChart"/>
    <dgm:cxn modelId="{ABC2F987-E27A-48CD-B371-33EA428FE183}" type="presParOf" srcId="{D9821149-FF67-4E12-B314-247A46FE04D1}" destId="{1567FD52-EA9C-4C6E-82D4-4219BA768D1F}" srcOrd="0" destOrd="0" presId="urn:microsoft.com/office/officeart/2008/layout/NameandTitleOrganizationalChart"/>
    <dgm:cxn modelId="{981E6BD0-01C2-4C1F-8641-08F40A895734}" type="presParOf" srcId="{1567FD52-EA9C-4C6E-82D4-4219BA768D1F}" destId="{0032FDBC-07B9-42E0-AA2C-8C5EED3D62B4}" srcOrd="0" destOrd="0" presId="urn:microsoft.com/office/officeart/2008/layout/NameandTitleOrganizationalChart"/>
    <dgm:cxn modelId="{D502A3F8-2EC9-4AA8-9E0B-C8D7E1B0E8D5}" type="presParOf" srcId="{1567FD52-EA9C-4C6E-82D4-4219BA768D1F}" destId="{59AC2EE1-217A-4017-A01E-D090AD8F2DD0}" srcOrd="1" destOrd="0" presId="urn:microsoft.com/office/officeart/2008/layout/NameandTitleOrganizationalChart"/>
    <dgm:cxn modelId="{F9C21B30-2453-448C-B4B1-9F5E1452A777}" type="presParOf" srcId="{1567FD52-EA9C-4C6E-82D4-4219BA768D1F}" destId="{A3CB0775-7D3A-47BB-93D2-B4840CB4242B}" srcOrd="2" destOrd="0" presId="urn:microsoft.com/office/officeart/2008/layout/NameandTitleOrganizationalChart"/>
    <dgm:cxn modelId="{9574FA72-5051-42C1-A29A-8E8D9B50964A}" type="presParOf" srcId="{D9821149-FF67-4E12-B314-247A46FE04D1}" destId="{E3EB94E1-965D-4EEC-B27E-A80F6F57383B}" srcOrd="1" destOrd="0" presId="urn:microsoft.com/office/officeart/2008/layout/NameandTitleOrganizationalChart"/>
    <dgm:cxn modelId="{6EA68254-5BC3-4E88-BFFA-9E5C85C352CD}" type="presParOf" srcId="{E3EB94E1-965D-4EEC-B27E-A80F6F57383B}" destId="{67AC8FC0-814B-43AE-99CA-42193D5D489E}" srcOrd="0" destOrd="0" presId="urn:microsoft.com/office/officeart/2008/layout/NameandTitleOrganizationalChart"/>
    <dgm:cxn modelId="{1981EF4D-416E-4FB9-843A-42C744BD4FAF}" type="presParOf" srcId="{E3EB94E1-965D-4EEC-B27E-A80F6F57383B}" destId="{139AD08C-0BEF-4C09-9351-F6135C92702E}" srcOrd="1" destOrd="0" presId="urn:microsoft.com/office/officeart/2008/layout/NameandTitleOrganizationalChart"/>
    <dgm:cxn modelId="{4012BB3D-6A6B-4C35-9CC2-28EE2535B981}" type="presParOf" srcId="{139AD08C-0BEF-4C09-9351-F6135C92702E}" destId="{95567136-17EF-47DF-ACA4-BFD15F284C8D}" srcOrd="0" destOrd="0" presId="urn:microsoft.com/office/officeart/2008/layout/NameandTitleOrganizationalChart"/>
    <dgm:cxn modelId="{173FC5B5-1A62-4A5B-8411-326F5A2B1CF8}" type="presParOf" srcId="{95567136-17EF-47DF-ACA4-BFD15F284C8D}" destId="{202D3122-990E-453D-ACAD-E4237FE70820}" srcOrd="0" destOrd="0" presId="urn:microsoft.com/office/officeart/2008/layout/NameandTitleOrganizationalChart"/>
    <dgm:cxn modelId="{FB16AAFB-74C7-46DD-A611-B6F1182B5E50}" type="presParOf" srcId="{95567136-17EF-47DF-ACA4-BFD15F284C8D}" destId="{7C2BB807-0192-4A2F-B3CA-7C8BD69DC62E}" srcOrd="1" destOrd="0" presId="urn:microsoft.com/office/officeart/2008/layout/NameandTitleOrganizationalChart"/>
    <dgm:cxn modelId="{3B65332D-B017-4195-AAF4-CD9EBFE17220}" type="presParOf" srcId="{95567136-17EF-47DF-ACA4-BFD15F284C8D}" destId="{23891F0C-C97D-4340-99D3-B0DEE48EB0C9}" srcOrd="2" destOrd="0" presId="urn:microsoft.com/office/officeart/2008/layout/NameandTitleOrganizationalChart"/>
    <dgm:cxn modelId="{4EC164C2-8D37-43BA-8B5B-DB649CE862B9}" type="presParOf" srcId="{139AD08C-0BEF-4C09-9351-F6135C92702E}" destId="{40C123CD-577A-4442-B27D-FE7B401DC4E1}" srcOrd="1" destOrd="0" presId="urn:microsoft.com/office/officeart/2008/layout/NameandTitleOrganizationalChart"/>
    <dgm:cxn modelId="{9342EE93-99D2-4602-8D46-DA894735265A}" type="presParOf" srcId="{139AD08C-0BEF-4C09-9351-F6135C92702E}" destId="{0B47D5D9-89F2-4583-853B-1F4BA709E80E}" srcOrd="2" destOrd="0" presId="urn:microsoft.com/office/officeart/2008/layout/NameandTitleOrganizationalChart"/>
    <dgm:cxn modelId="{BF2FFEB4-605A-49C3-807D-E022033260D1}" type="presParOf" srcId="{E3EB94E1-965D-4EEC-B27E-A80F6F57383B}" destId="{5E9E0C32-2378-4CBB-9EF7-0BEBD420EBE1}" srcOrd="2" destOrd="0" presId="urn:microsoft.com/office/officeart/2008/layout/NameandTitleOrganizationalChart"/>
    <dgm:cxn modelId="{4E3935B9-FB1B-4363-B4BD-833D7FD4B550}" type="presParOf" srcId="{E3EB94E1-965D-4EEC-B27E-A80F6F57383B}" destId="{F918EBAD-9FAE-424B-B1F4-23DAF97529CD}" srcOrd="3" destOrd="0" presId="urn:microsoft.com/office/officeart/2008/layout/NameandTitleOrganizationalChart"/>
    <dgm:cxn modelId="{BCFE0BB4-FE59-4812-895B-3700CA4E4CC7}" type="presParOf" srcId="{F918EBAD-9FAE-424B-B1F4-23DAF97529CD}" destId="{37DF74B1-43EF-4323-8237-4B9D472D403E}" srcOrd="0" destOrd="0" presId="urn:microsoft.com/office/officeart/2008/layout/NameandTitleOrganizationalChart"/>
    <dgm:cxn modelId="{992063B9-C593-40C5-8D62-6C34BC861F80}" type="presParOf" srcId="{37DF74B1-43EF-4323-8237-4B9D472D403E}" destId="{6F8EE54D-01E1-4D5D-BCD2-E07B86CEDA71}" srcOrd="0" destOrd="0" presId="urn:microsoft.com/office/officeart/2008/layout/NameandTitleOrganizationalChart"/>
    <dgm:cxn modelId="{BC52F9F6-6CF5-4B38-980A-46634E04E433}" type="presParOf" srcId="{37DF74B1-43EF-4323-8237-4B9D472D403E}" destId="{233BD0E8-C3DE-4567-95EB-B3EAC30B2AFC}" srcOrd="1" destOrd="0" presId="urn:microsoft.com/office/officeart/2008/layout/NameandTitleOrganizationalChart"/>
    <dgm:cxn modelId="{086C54CE-635C-43B2-8035-A1373FD25F9D}" type="presParOf" srcId="{37DF74B1-43EF-4323-8237-4B9D472D403E}" destId="{96495F45-DB97-4D56-90EA-6B8AA53FA6DD}" srcOrd="2" destOrd="0" presId="urn:microsoft.com/office/officeart/2008/layout/NameandTitleOrganizationalChart"/>
    <dgm:cxn modelId="{E500B6E0-835D-43D3-B379-4F9623A64588}" type="presParOf" srcId="{F918EBAD-9FAE-424B-B1F4-23DAF97529CD}" destId="{2FAF1093-CFFF-4539-9C65-C9A066827487}" srcOrd="1" destOrd="0" presId="urn:microsoft.com/office/officeart/2008/layout/NameandTitleOrganizationalChart"/>
    <dgm:cxn modelId="{086F562E-0927-4468-B2D5-0817EE432B06}" type="presParOf" srcId="{F918EBAD-9FAE-424B-B1F4-23DAF97529CD}" destId="{9BBE6BC1-D106-43F6-A099-98F2E1C54F2C}" srcOrd="2" destOrd="0" presId="urn:microsoft.com/office/officeart/2008/layout/NameandTitleOrganizationalChart"/>
    <dgm:cxn modelId="{D67DFA0C-5D55-4A53-ABC8-F189E8E717F2}" type="presParOf" srcId="{E3EB94E1-965D-4EEC-B27E-A80F6F57383B}" destId="{1CFBC01A-F8F6-4CCB-946D-13D8D8BD69D0}" srcOrd="4" destOrd="0" presId="urn:microsoft.com/office/officeart/2008/layout/NameandTitleOrganizationalChart"/>
    <dgm:cxn modelId="{019B865D-B13D-43E8-9CF1-B95FBD7620B1}" type="presParOf" srcId="{E3EB94E1-965D-4EEC-B27E-A80F6F57383B}" destId="{C7CD583A-53DD-4649-A058-9A559103F431}" srcOrd="5" destOrd="0" presId="urn:microsoft.com/office/officeart/2008/layout/NameandTitleOrganizationalChart"/>
    <dgm:cxn modelId="{31010E72-005C-43DE-A9A0-23B63DBCA538}" type="presParOf" srcId="{C7CD583A-53DD-4649-A058-9A559103F431}" destId="{A0DC1F7C-B89F-4AEB-ABC8-C92FCCD82A48}" srcOrd="0" destOrd="0" presId="urn:microsoft.com/office/officeart/2008/layout/NameandTitleOrganizationalChart"/>
    <dgm:cxn modelId="{C79388CD-4105-4331-ADE5-3B85AC8D6612}" type="presParOf" srcId="{A0DC1F7C-B89F-4AEB-ABC8-C92FCCD82A48}" destId="{96C7B48D-A89C-443F-9604-9BF64ECBBF19}" srcOrd="0" destOrd="0" presId="urn:microsoft.com/office/officeart/2008/layout/NameandTitleOrganizationalChart"/>
    <dgm:cxn modelId="{8403177E-E8E6-4C7E-B989-5BB8DC951A3D}" type="presParOf" srcId="{A0DC1F7C-B89F-4AEB-ABC8-C92FCCD82A48}" destId="{6492FD57-985C-4B43-BE61-3067D73F2360}" srcOrd="1" destOrd="0" presId="urn:microsoft.com/office/officeart/2008/layout/NameandTitleOrganizationalChart"/>
    <dgm:cxn modelId="{15630804-0202-4588-9E0D-3F6F6CE7A72A}" type="presParOf" srcId="{A0DC1F7C-B89F-4AEB-ABC8-C92FCCD82A48}" destId="{87CB4700-E0D5-4B8D-B245-053A4D46ECBD}" srcOrd="2" destOrd="0" presId="urn:microsoft.com/office/officeart/2008/layout/NameandTitleOrganizationalChart"/>
    <dgm:cxn modelId="{82C730A4-13D6-49A9-99F3-5D414539DDB0}" type="presParOf" srcId="{C7CD583A-53DD-4649-A058-9A559103F431}" destId="{C3D384A2-85B5-4C0B-ADFA-05FE515B12E2}" srcOrd="1" destOrd="0" presId="urn:microsoft.com/office/officeart/2008/layout/NameandTitleOrganizationalChart"/>
    <dgm:cxn modelId="{1A522CED-C8A1-491E-9F63-267CF4855401}" type="presParOf" srcId="{C7CD583A-53DD-4649-A058-9A559103F431}" destId="{2D63BEB4-2A80-4522-AC3D-06EB8BBA8D58}" srcOrd="2" destOrd="0" presId="urn:microsoft.com/office/officeart/2008/layout/NameandTitleOrganizationalChart"/>
    <dgm:cxn modelId="{A10C6E71-E474-4E7A-9095-9E7B2CCB8998}" type="presParOf" srcId="{D9821149-FF67-4E12-B314-247A46FE04D1}" destId="{16B900EA-9AC2-4D8D-877A-F4691E96DC8A}" srcOrd="2" destOrd="0" presId="urn:microsoft.com/office/officeart/2008/layout/NameandTitleOrganizationalChart"/>
    <dgm:cxn modelId="{13EB7E52-0861-463F-B812-16E123EF58D8}" type="presParOf" srcId="{16B900EA-9AC2-4D8D-877A-F4691E96DC8A}" destId="{25733307-EB84-4D33-98BE-298D7060E6C7}" srcOrd="0" destOrd="0" presId="urn:microsoft.com/office/officeart/2008/layout/NameandTitleOrganizationalChart"/>
    <dgm:cxn modelId="{79BDAAD8-DFAE-4C8B-BF6C-F588BA131946}" type="presParOf" srcId="{16B900EA-9AC2-4D8D-877A-F4691E96DC8A}" destId="{FAC443E8-20F8-46F9-AB7E-CD9C31384A3E}" srcOrd="1" destOrd="0" presId="urn:microsoft.com/office/officeart/2008/layout/NameandTitleOrganizationalChart"/>
    <dgm:cxn modelId="{B359FBC4-F35D-43DD-9704-2BDC450D2D00}" type="presParOf" srcId="{FAC443E8-20F8-46F9-AB7E-CD9C31384A3E}" destId="{AE303621-DE14-4E3C-8949-142917380A43}" srcOrd="0" destOrd="0" presId="urn:microsoft.com/office/officeart/2008/layout/NameandTitleOrganizationalChart"/>
    <dgm:cxn modelId="{753B9258-22A4-42DF-92BB-199A94015205}" type="presParOf" srcId="{AE303621-DE14-4E3C-8949-142917380A43}" destId="{01CA5A58-480F-463B-A6E1-B150B7177BD5}" srcOrd="0" destOrd="0" presId="urn:microsoft.com/office/officeart/2008/layout/NameandTitleOrganizationalChart"/>
    <dgm:cxn modelId="{EBAE5F68-B039-4F1D-9208-0E82D49E3978}" type="presParOf" srcId="{AE303621-DE14-4E3C-8949-142917380A43}" destId="{C8E58537-7A81-4B4F-BDFB-0E12B0CAA051}" srcOrd="1" destOrd="0" presId="urn:microsoft.com/office/officeart/2008/layout/NameandTitleOrganizationalChart"/>
    <dgm:cxn modelId="{ACC57762-5694-4632-B88F-E3CBA063BE8E}" type="presParOf" srcId="{AE303621-DE14-4E3C-8949-142917380A43}" destId="{EB647179-55A6-41FE-8623-A6A124A49B2B}" srcOrd="2" destOrd="0" presId="urn:microsoft.com/office/officeart/2008/layout/NameandTitleOrganizationalChart"/>
    <dgm:cxn modelId="{A81AD031-40AB-41CB-9007-86C5FC8379FD}" type="presParOf" srcId="{FAC443E8-20F8-46F9-AB7E-CD9C31384A3E}" destId="{052460D6-7936-4410-8931-349FBF091416}" srcOrd="1" destOrd="0" presId="urn:microsoft.com/office/officeart/2008/layout/NameandTitleOrganizationalChart"/>
    <dgm:cxn modelId="{E70B6D0E-D892-4377-A06C-4C5E29BE2991}" type="presParOf" srcId="{FAC443E8-20F8-46F9-AB7E-CD9C31384A3E}" destId="{6EB156F0-3603-433C-901C-E81508F20F2C}" srcOrd="2" destOrd="0" presId="urn:microsoft.com/office/officeart/2008/layout/NameandTitleOrganizationalChart"/>
    <dgm:cxn modelId="{3AA0C2E6-FEF3-4DC8-9B53-309C40D7AF5D}" type="presParOf" srcId="{F8F7CC6B-FDF0-4586-8761-07D8EB04617E}" destId="{C419FD7E-1046-4EDF-AF03-4ED073C83DDB}" srcOrd="1" destOrd="0" presId="urn:microsoft.com/office/officeart/2008/layout/NameandTitleOrganizationalChart"/>
    <dgm:cxn modelId="{1BE1BD60-498D-4645-84A8-699E0D59F569}" type="presParOf" srcId="{C419FD7E-1046-4EDF-AF03-4ED073C83DDB}" destId="{BB7AE462-9E37-48D4-8F90-978B0AB7DA28}" srcOrd="0" destOrd="0" presId="urn:microsoft.com/office/officeart/2008/layout/NameandTitleOrganizationalChart"/>
    <dgm:cxn modelId="{8F35089E-DDD9-4EED-B0B2-880399EAA296}" type="presParOf" srcId="{BB7AE462-9E37-48D4-8F90-978B0AB7DA28}" destId="{3FACBBF5-FF2E-455B-97FA-0BC0EA5D48A8}" srcOrd="0" destOrd="0" presId="urn:microsoft.com/office/officeart/2008/layout/NameandTitleOrganizationalChart"/>
    <dgm:cxn modelId="{1F6C12F1-6351-4528-94A3-7A2D1D060120}" type="presParOf" srcId="{BB7AE462-9E37-48D4-8F90-978B0AB7DA28}" destId="{60655DE8-AE72-4A8E-970E-9873343A2170}" srcOrd="1" destOrd="0" presId="urn:microsoft.com/office/officeart/2008/layout/NameandTitleOrganizationalChart"/>
    <dgm:cxn modelId="{FFE924EA-DBE6-4227-BE4B-EABF54F53D86}" type="presParOf" srcId="{BB7AE462-9E37-48D4-8F90-978B0AB7DA28}" destId="{AE243614-BEEB-4B37-9F00-4A290DFA8050}" srcOrd="2" destOrd="0" presId="urn:microsoft.com/office/officeart/2008/layout/NameandTitleOrganizationalChart"/>
    <dgm:cxn modelId="{5F5E8212-51DE-4323-89D7-70123B74727A}" type="presParOf" srcId="{C419FD7E-1046-4EDF-AF03-4ED073C83DDB}" destId="{6095BA20-FC2E-4991-B546-4496628D646B}" srcOrd="1" destOrd="0" presId="urn:microsoft.com/office/officeart/2008/layout/NameandTitleOrganizationalChart"/>
    <dgm:cxn modelId="{3442BF9D-05F0-41FE-8D66-7DE60979727C}" type="presParOf" srcId="{C419FD7E-1046-4EDF-AF03-4ED073C83DDB}" destId="{D46DED4E-05C4-440B-9343-3572D9B344D1}"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733307-EB84-4D33-98BE-298D7060E6C7}">
      <dsp:nvSpPr>
        <dsp:cNvPr id="0" name=""/>
        <dsp:cNvSpPr/>
      </dsp:nvSpPr>
      <dsp:spPr>
        <a:xfrm>
          <a:off x="4064000" y="725754"/>
          <a:ext cx="604974" cy="720434"/>
        </a:xfrm>
        <a:custGeom>
          <a:avLst/>
          <a:gdLst/>
          <a:ahLst/>
          <a:cxnLst/>
          <a:rect l="0" t="0" r="0" b="0"/>
          <a:pathLst>
            <a:path>
              <a:moveTo>
                <a:pt x="0" y="0"/>
              </a:moveTo>
              <a:lnTo>
                <a:pt x="604974" y="72043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FBC01A-F8F6-4CCB-946D-13D8D8BD69D0}">
      <dsp:nvSpPr>
        <dsp:cNvPr id="0" name=""/>
        <dsp:cNvSpPr/>
      </dsp:nvSpPr>
      <dsp:spPr>
        <a:xfrm>
          <a:off x="4064000" y="725754"/>
          <a:ext cx="1809961" cy="1519474"/>
        </a:xfrm>
        <a:custGeom>
          <a:avLst/>
          <a:gdLst/>
          <a:ahLst/>
          <a:cxnLst/>
          <a:rect l="0" t="0" r="0" b="0"/>
          <a:pathLst>
            <a:path>
              <a:moveTo>
                <a:pt x="0" y="0"/>
              </a:moveTo>
              <a:lnTo>
                <a:pt x="0" y="1350182"/>
              </a:lnTo>
              <a:lnTo>
                <a:pt x="1809961" y="1350182"/>
              </a:lnTo>
              <a:lnTo>
                <a:pt x="1809961" y="151947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E0C32-2378-4CBB-9EF7-0BEBD420EBE1}">
      <dsp:nvSpPr>
        <dsp:cNvPr id="0" name=""/>
        <dsp:cNvSpPr/>
      </dsp:nvSpPr>
      <dsp:spPr>
        <a:xfrm>
          <a:off x="3948214" y="725754"/>
          <a:ext cx="91440" cy="1519474"/>
        </a:xfrm>
        <a:custGeom>
          <a:avLst/>
          <a:gdLst/>
          <a:ahLst/>
          <a:cxnLst/>
          <a:rect l="0" t="0" r="0" b="0"/>
          <a:pathLst>
            <a:path>
              <a:moveTo>
                <a:pt x="115785" y="0"/>
              </a:moveTo>
              <a:lnTo>
                <a:pt x="115785" y="1350182"/>
              </a:lnTo>
              <a:lnTo>
                <a:pt x="45720" y="1350182"/>
              </a:lnTo>
              <a:lnTo>
                <a:pt x="45720" y="151947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AC8FC0-814B-43AE-99CA-42193D5D489E}">
      <dsp:nvSpPr>
        <dsp:cNvPr id="0" name=""/>
        <dsp:cNvSpPr/>
      </dsp:nvSpPr>
      <dsp:spPr>
        <a:xfrm>
          <a:off x="2396299" y="725754"/>
          <a:ext cx="1667700" cy="1546798"/>
        </a:xfrm>
        <a:custGeom>
          <a:avLst/>
          <a:gdLst/>
          <a:ahLst/>
          <a:cxnLst/>
          <a:rect l="0" t="0" r="0" b="0"/>
          <a:pathLst>
            <a:path>
              <a:moveTo>
                <a:pt x="1667700" y="0"/>
              </a:moveTo>
              <a:lnTo>
                <a:pt x="1667700" y="1377506"/>
              </a:lnTo>
              <a:lnTo>
                <a:pt x="0" y="1377506"/>
              </a:lnTo>
              <a:lnTo>
                <a:pt x="0" y="154679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32FDBC-07B9-42E0-AA2C-8C5EED3D62B4}">
      <dsp:nvSpPr>
        <dsp:cNvPr id="0" name=""/>
        <dsp:cNvSpPr/>
      </dsp:nvSpPr>
      <dsp:spPr>
        <a:xfrm>
          <a:off x="3363344" y="217"/>
          <a:ext cx="1401311" cy="7255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102381" numCol="1" spcCol="1270" anchor="ctr" anchorCtr="0">
          <a:noAutofit/>
        </a:bodyPr>
        <a:lstStyle/>
        <a:p>
          <a:pPr marL="0" lvl="0" indent="0" algn="ctr" defTabSz="622300">
            <a:lnSpc>
              <a:spcPct val="90000"/>
            </a:lnSpc>
            <a:spcBef>
              <a:spcPct val="0"/>
            </a:spcBef>
            <a:spcAft>
              <a:spcPct val="35000"/>
            </a:spcAft>
            <a:buNone/>
          </a:pPr>
          <a:r>
            <a:rPr lang="fr-FR" sz="1400" kern="1200" dirty="0"/>
            <a:t>Supervision du coordonnateur</a:t>
          </a:r>
        </a:p>
      </dsp:txBody>
      <dsp:txXfrm>
        <a:off x="3363344" y="217"/>
        <a:ext cx="1401311" cy="725537"/>
      </dsp:txXfrm>
    </dsp:sp>
    <dsp:sp modelId="{59AC2EE1-217A-4017-A01E-D090AD8F2DD0}">
      <dsp:nvSpPr>
        <dsp:cNvPr id="0" name=""/>
        <dsp:cNvSpPr/>
      </dsp:nvSpPr>
      <dsp:spPr>
        <a:xfrm>
          <a:off x="7427961" y="618564"/>
          <a:ext cx="256284" cy="152923"/>
        </a:xfrm>
        <a:prstGeom prst="rect">
          <a:avLst/>
        </a:prstGeom>
        <a:noFill/>
        <a:ln w="15875" cap="rnd"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endParaRPr lang="fr-FR" sz="1000" kern="1200"/>
        </a:p>
      </dsp:txBody>
      <dsp:txXfrm>
        <a:off x="7427961" y="618564"/>
        <a:ext cx="256284" cy="152923"/>
      </dsp:txXfrm>
    </dsp:sp>
    <dsp:sp modelId="{202D3122-990E-453D-ACAD-E4237FE70820}">
      <dsp:nvSpPr>
        <dsp:cNvPr id="0" name=""/>
        <dsp:cNvSpPr/>
      </dsp:nvSpPr>
      <dsp:spPr>
        <a:xfrm>
          <a:off x="1695644" y="2272552"/>
          <a:ext cx="1401311" cy="7255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102381" numCol="1" spcCol="1270" anchor="ctr" anchorCtr="0">
          <a:noAutofit/>
        </a:bodyPr>
        <a:lstStyle/>
        <a:p>
          <a:pPr marL="0" lvl="0" indent="0" algn="ctr" defTabSz="622300">
            <a:lnSpc>
              <a:spcPct val="90000"/>
            </a:lnSpc>
            <a:spcBef>
              <a:spcPct val="0"/>
            </a:spcBef>
            <a:spcAft>
              <a:spcPct val="35000"/>
            </a:spcAft>
            <a:buNone/>
          </a:pPr>
          <a:r>
            <a:rPr lang="fr-FR" sz="1400" kern="1200" dirty="0"/>
            <a:t>Sous Coordination </a:t>
          </a:r>
          <a:r>
            <a:rPr lang="fr-FR" sz="1400" kern="1200" dirty="0" err="1"/>
            <a:t>Gambo</a:t>
          </a:r>
          <a:endParaRPr lang="fr-FR" sz="1400" kern="1200" dirty="0"/>
        </a:p>
      </dsp:txBody>
      <dsp:txXfrm>
        <a:off x="1695644" y="2272552"/>
        <a:ext cx="1401311" cy="725537"/>
      </dsp:txXfrm>
    </dsp:sp>
    <dsp:sp modelId="{7C2BB807-0192-4A2F-B3CA-7C8BD69DC62E}">
      <dsp:nvSpPr>
        <dsp:cNvPr id="0" name=""/>
        <dsp:cNvSpPr/>
      </dsp:nvSpPr>
      <dsp:spPr>
        <a:xfrm>
          <a:off x="1693514" y="2809535"/>
          <a:ext cx="1261180" cy="241845"/>
        </a:xfrm>
        <a:prstGeom prst="rect">
          <a:avLst/>
        </a:prstGeom>
        <a:noFill/>
        <a:ln w="15875" cap="rnd"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marL="0" lvl="0" indent="0" algn="r" defTabSz="666750">
            <a:lnSpc>
              <a:spcPct val="90000"/>
            </a:lnSpc>
            <a:spcBef>
              <a:spcPct val="0"/>
            </a:spcBef>
            <a:spcAft>
              <a:spcPct val="35000"/>
            </a:spcAft>
            <a:buNone/>
          </a:pPr>
          <a:endParaRPr lang="fr-FR" sz="1500" kern="1200"/>
        </a:p>
      </dsp:txBody>
      <dsp:txXfrm>
        <a:off x="1693514" y="2809535"/>
        <a:ext cx="1261180" cy="241845"/>
      </dsp:txXfrm>
    </dsp:sp>
    <dsp:sp modelId="{6F8EE54D-01E1-4D5D-BCD2-E07B86CEDA71}">
      <dsp:nvSpPr>
        <dsp:cNvPr id="0" name=""/>
        <dsp:cNvSpPr/>
      </dsp:nvSpPr>
      <dsp:spPr>
        <a:xfrm>
          <a:off x="3293278" y="2245229"/>
          <a:ext cx="1401311" cy="7255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102381" numCol="1" spcCol="1270" anchor="ctr" anchorCtr="0">
          <a:noAutofit/>
        </a:bodyPr>
        <a:lstStyle/>
        <a:p>
          <a:pPr marL="0" lvl="0" indent="0" algn="ctr" defTabSz="622300">
            <a:lnSpc>
              <a:spcPct val="90000"/>
            </a:lnSpc>
            <a:spcBef>
              <a:spcPct val="0"/>
            </a:spcBef>
            <a:spcAft>
              <a:spcPct val="35000"/>
            </a:spcAft>
            <a:buNone/>
          </a:pPr>
          <a:r>
            <a:rPr lang="fr-FR" sz="1400" kern="1200" dirty="0"/>
            <a:t>Sous Coordination Bakouma</a:t>
          </a:r>
        </a:p>
      </dsp:txBody>
      <dsp:txXfrm>
        <a:off x="3293278" y="2245229"/>
        <a:ext cx="1401311" cy="725537"/>
      </dsp:txXfrm>
    </dsp:sp>
    <dsp:sp modelId="{233BD0E8-C3DE-4567-95EB-B3EAC30B2AFC}">
      <dsp:nvSpPr>
        <dsp:cNvPr id="0" name=""/>
        <dsp:cNvSpPr/>
      </dsp:nvSpPr>
      <dsp:spPr>
        <a:xfrm>
          <a:off x="3573540" y="2809535"/>
          <a:ext cx="1261180" cy="241845"/>
        </a:xfrm>
        <a:prstGeom prst="rect">
          <a:avLst/>
        </a:prstGeom>
        <a:noFill/>
        <a:ln w="15875" cap="rnd"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marL="0" lvl="0" indent="0" algn="r" defTabSz="666750">
            <a:lnSpc>
              <a:spcPct val="90000"/>
            </a:lnSpc>
            <a:spcBef>
              <a:spcPct val="0"/>
            </a:spcBef>
            <a:spcAft>
              <a:spcPct val="35000"/>
            </a:spcAft>
            <a:buNone/>
          </a:pPr>
          <a:endParaRPr lang="fr-FR" sz="1500" kern="1200"/>
        </a:p>
      </dsp:txBody>
      <dsp:txXfrm>
        <a:off x="3573540" y="2809535"/>
        <a:ext cx="1261180" cy="241845"/>
      </dsp:txXfrm>
    </dsp:sp>
    <dsp:sp modelId="{96C7B48D-A89C-443F-9604-9BF64ECBBF19}">
      <dsp:nvSpPr>
        <dsp:cNvPr id="0" name=""/>
        <dsp:cNvSpPr/>
      </dsp:nvSpPr>
      <dsp:spPr>
        <a:xfrm>
          <a:off x="5173305" y="2245229"/>
          <a:ext cx="1401311" cy="7255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102381" numCol="1" spcCol="1270" anchor="ctr" anchorCtr="0">
          <a:noAutofit/>
        </a:bodyPr>
        <a:lstStyle/>
        <a:p>
          <a:pPr marL="0" lvl="0" indent="0" algn="ctr" defTabSz="622300">
            <a:lnSpc>
              <a:spcPct val="90000"/>
            </a:lnSpc>
            <a:spcBef>
              <a:spcPct val="0"/>
            </a:spcBef>
            <a:spcAft>
              <a:spcPct val="35000"/>
            </a:spcAft>
            <a:buNone/>
          </a:pPr>
          <a:r>
            <a:rPr lang="fr-FR" sz="1400" kern="1200" dirty="0"/>
            <a:t>Sous Coordination </a:t>
          </a:r>
          <a:r>
            <a:rPr lang="fr-FR" sz="1400" kern="1200" dirty="0" err="1"/>
            <a:t>Nyakari</a:t>
          </a:r>
          <a:endParaRPr lang="fr-FR" sz="1400" kern="1200" dirty="0"/>
        </a:p>
      </dsp:txBody>
      <dsp:txXfrm>
        <a:off x="5173305" y="2245229"/>
        <a:ext cx="1401311" cy="725537"/>
      </dsp:txXfrm>
    </dsp:sp>
    <dsp:sp modelId="{6492FD57-985C-4B43-BE61-3067D73F2360}">
      <dsp:nvSpPr>
        <dsp:cNvPr id="0" name=""/>
        <dsp:cNvSpPr/>
      </dsp:nvSpPr>
      <dsp:spPr>
        <a:xfrm>
          <a:off x="5453567" y="2809535"/>
          <a:ext cx="1261180" cy="241845"/>
        </a:xfrm>
        <a:prstGeom prst="rect">
          <a:avLst/>
        </a:prstGeom>
        <a:noFill/>
        <a:ln w="15875" cap="rnd"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marL="0" lvl="0" indent="0" algn="r" defTabSz="666750">
            <a:lnSpc>
              <a:spcPct val="90000"/>
            </a:lnSpc>
            <a:spcBef>
              <a:spcPct val="0"/>
            </a:spcBef>
            <a:spcAft>
              <a:spcPct val="35000"/>
            </a:spcAft>
            <a:buNone/>
          </a:pPr>
          <a:endParaRPr lang="fr-FR" sz="1500" kern="1200"/>
        </a:p>
      </dsp:txBody>
      <dsp:txXfrm>
        <a:off x="5453567" y="2809535"/>
        <a:ext cx="1261180" cy="241845"/>
      </dsp:txXfrm>
    </dsp:sp>
    <dsp:sp modelId="{01CA5A58-480F-463B-A6E1-B150B7177BD5}">
      <dsp:nvSpPr>
        <dsp:cNvPr id="0" name=""/>
        <dsp:cNvSpPr/>
      </dsp:nvSpPr>
      <dsp:spPr>
        <a:xfrm>
          <a:off x="3267663" y="1083420"/>
          <a:ext cx="1401311" cy="7255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102381" numCol="1" spcCol="1270" anchor="ctr" anchorCtr="0">
          <a:noAutofit/>
        </a:bodyPr>
        <a:lstStyle/>
        <a:p>
          <a:pPr marL="0" lvl="0" indent="0" algn="ctr" defTabSz="622300">
            <a:lnSpc>
              <a:spcPct val="90000"/>
            </a:lnSpc>
            <a:spcBef>
              <a:spcPct val="0"/>
            </a:spcBef>
            <a:spcAft>
              <a:spcPct val="35000"/>
            </a:spcAft>
            <a:buNone/>
          </a:pPr>
          <a:r>
            <a:rPr lang="fr-FR" sz="1400" kern="1200" dirty="0"/>
            <a:t>Coordination préfectorale</a:t>
          </a:r>
        </a:p>
      </dsp:txBody>
      <dsp:txXfrm>
        <a:off x="3267663" y="1083420"/>
        <a:ext cx="1401311" cy="725537"/>
      </dsp:txXfrm>
    </dsp:sp>
    <dsp:sp modelId="{C8E58537-7A81-4B4F-BDFB-0E12B0CAA051}">
      <dsp:nvSpPr>
        <dsp:cNvPr id="0" name=""/>
        <dsp:cNvSpPr/>
      </dsp:nvSpPr>
      <dsp:spPr>
        <a:xfrm>
          <a:off x="2633527" y="1664799"/>
          <a:ext cx="1261180" cy="241845"/>
        </a:xfrm>
        <a:prstGeom prst="rect">
          <a:avLst/>
        </a:prstGeom>
        <a:noFill/>
        <a:ln w="15875" cap="rnd"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marL="0" lvl="0" indent="0" algn="r" defTabSz="666750">
            <a:lnSpc>
              <a:spcPct val="90000"/>
            </a:lnSpc>
            <a:spcBef>
              <a:spcPct val="0"/>
            </a:spcBef>
            <a:spcAft>
              <a:spcPct val="35000"/>
            </a:spcAft>
            <a:buNone/>
          </a:pPr>
          <a:endParaRPr lang="fr-FR" sz="1500" kern="1200"/>
        </a:p>
      </dsp:txBody>
      <dsp:txXfrm>
        <a:off x="2633527" y="1664799"/>
        <a:ext cx="1261180" cy="241845"/>
      </dsp:txXfrm>
    </dsp:sp>
    <dsp:sp modelId="{3FACBBF5-FF2E-455B-97FA-0BC0EA5D48A8}">
      <dsp:nvSpPr>
        <dsp:cNvPr id="0" name=""/>
        <dsp:cNvSpPr/>
      </dsp:nvSpPr>
      <dsp:spPr>
        <a:xfrm>
          <a:off x="148481" y="2272548"/>
          <a:ext cx="1401311" cy="7255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102381" numCol="1" spcCol="1270" anchor="ctr" anchorCtr="0">
          <a:noAutofit/>
        </a:bodyPr>
        <a:lstStyle/>
        <a:p>
          <a:pPr marL="0" lvl="0" indent="0" algn="ctr" defTabSz="622300">
            <a:lnSpc>
              <a:spcPct val="90000"/>
            </a:lnSpc>
            <a:spcBef>
              <a:spcPct val="0"/>
            </a:spcBef>
            <a:spcAft>
              <a:spcPct val="35000"/>
            </a:spcAft>
            <a:buNone/>
          </a:pPr>
          <a:r>
            <a:rPr lang="fr-FR" sz="1400" kern="1200" dirty="0"/>
            <a:t>Sous Coordination  </a:t>
          </a:r>
          <a:r>
            <a:rPr lang="fr-FR" sz="1400" kern="1200" dirty="0" err="1"/>
            <a:t>Rafaï</a:t>
          </a:r>
          <a:endParaRPr lang="fr-FR" sz="1400" kern="1200" dirty="0"/>
        </a:p>
      </dsp:txBody>
      <dsp:txXfrm>
        <a:off x="148481" y="2272548"/>
        <a:ext cx="1401311" cy="725537"/>
      </dsp:txXfrm>
    </dsp:sp>
    <dsp:sp modelId="{60655DE8-AE72-4A8E-970E-9873343A2170}">
      <dsp:nvSpPr>
        <dsp:cNvPr id="0" name=""/>
        <dsp:cNvSpPr/>
      </dsp:nvSpPr>
      <dsp:spPr>
        <a:xfrm>
          <a:off x="5383502" y="564524"/>
          <a:ext cx="1261180" cy="241845"/>
        </a:xfrm>
        <a:prstGeom prst="rect">
          <a:avLst/>
        </a:prstGeom>
        <a:noFill/>
        <a:ln w="15875" cap="rnd"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marL="0" lvl="0" indent="0" algn="r" defTabSz="666750">
            <a:lnSpc>
              <a:spcPct val="90000"/>
            </a:lnSpc>
            <a:spcBef>
              <a:spcPct val="0"/>
            </a:spcBef>
            <a:spcAft>
              <a:spcPct val="35000"/>
            </a:spcAft>
            <a:buNone/>
          </a:pPr>
          <a:endParaRPr lang="fr-FR" sz="1500" kern="1200"/>
        </a:p>
      </dsp:txBody>
      <dsp:txXfrm>
        <a:off x="5383502" y="564524"/>
        <a:ext cx="1261180" cy="241845"/>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Date Placeholder 2"/>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Modifiez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Modifiez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10/26/2023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8" Type="http://schemas.openxmlformats.org/officeDocument/2006/relationships/hyperlink" Target="https://fr.wikipedia.org/wiki/Bakouma" TargetMode="External"/><Relationship Id="rId13" Type="http://schemas.openxmlformats.org/officeDocument/2006/relationships/hyperlink" Target="https://fr.wikipedia.org/wiki/Gambo_(R%C3%A9publique_centrafricaine)" TargetMode="External"/><Relationship Id="rId3" Type="http://schemas.openxmlformats.org/officeDocument/2006/relationships/hyperlink" Target="https://fr.wikipedia.org/wiki/Sous-pr%C3%A9fectures_de_R%C3%A9publique_centrafricaine" TargetMode="External"/><Relationship Id="rId7" Type="http://schemas.openxmlformats.org/officeDocument/2006/relationships/hyperlink" Target="https://fr.wikipedia.org/wiki/Mbomou_(pr%C3%A9fecture)#cite_note-RGPH2003-6" TargetMode="External"/><Relationship Id="rId12" Type="http://schemas.openxmlformats.org/officeDocument/2006/relationships/hyperlink" Target="https://fr.wikipedia.org/wiki/Zangandou" TargetMode="External"/><Relationship Id="rId17" Type="http://schemas.openxmlformats.org/officeDocument/2006/relationships/hyperlink" Target="https://fr.wikipedia.org/wiki/Rafa%C3%AF" TargetMode="External"/><Relationship Id="rId2" Type="http://schemas.openxmlformats.org/officeDocument/2006/relationships/image" Target="../media/image1.png"/><Relationship Id="rId16" Type="http://schemas.openxmlformats.org/officeDocument/2006/relationships/hyperlink" Target="https://fr.wikipedia.org/wiki/Ngbandinga" TargetMode="External"/><Relationship Id="rId1" Type="http://schemas.openxmlformats.org/officeDocument/2006/relationships/slideLayout" Target="../slideLayouts/slideLayout1.xml"/><Relationship Id="rId6" Type="http://schemas.openxmlformats.org/officeDocument/2006/relationships/hyperlink" Target="https://fr.wikipedia.org/wiki/Mbomou_(pr%C3%A9fecture)#cite_note-5" TargetMode="External"/><Relationship Id="rId11" Type="http://schemas.openxmlformats.org/officeDocument/2006/relationships/hyperlink" Target="https://fr.wikipedia.org/wiki/Voungba-Balifondo" TargetMode="External"/><Relationship Id="rId5" Type="http://schemas.openxmlformats.org/officeDocument/2006/relationships/hyperlink" Target="https://fr.wikipedia.org/wiki/Mbomou_(pr%C3%A9fecture)#cite_note-4" TargetMode="External"/><Relationship Id="rId15" Type="http://schemas.openxmlformats.org/officeDocument/2006/relationships/hyperlink" Target="https://fr.wikipedia.org/wiki/Ouango" TargetMode="External"/><Relationship Id="rId10" Type="http://schemas.openxmlformats.org/officeDocument/2006/relationships/hyperlink" Target="https://fr.wikipedia.org/wiki/Sayo-Niakari" TargetMode="External"/><Relationship Id="rId4" Type="http://schemas.openxmlformats.org/officeDocument/2006/relationships/hyperlink" Target="https://fr.wikipedia.org/wiki/Commune_(R%C3%A9publique_centrafricaine)" TargetMode="External"/><Relationship Id="rId9" Type="http://schemas.openxmlformats.org/officeDocument/2006/relationships/hyperlink" Target="https://fr.wikipedia.org/wiki/Bangassou" TargetMode="External"/><Relationship Id="rId14" Type="http://schemas.openxmlformats.org/officeDocument/2006/relationships/hyperlink" Target="https://fr.wikipedia.org/wiki/Ngandou"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117273160"/>
              </p:ext>
            </p:extLst>
          </p:nvPr>
        </p:nvGraphicFramePr>
        <p:xfrm>
          <a:off x="2032000" y="343150"/>
          <a:ext cx="8128000" cy="1740789"/>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2" name="ZoneTexte 1"/>
          <p:cNvSpPr txBox="1"/>
          <p:nvPr/>
        </p:nvSpPr>
        <p:spPr>
          <a:xfrm>
            <a:off x="2272145" y="3463636"/>
            <a:ext cx="6386946" cy="1200329"/>
          </a:xfrm>
          <a:prstGeom prst="rect">
            <a:avLst/>
          </a:prstGeom>
          <a:noFill/>
        </p:spPr>
        <p:txBody>
          <a:bodyPr wrap="square" rtlCol="0">
            <a:spAutoFit/>
          </a:bodyPr>
          <a:lstStyle/>
          <a:p>
            <a:r>
              <a:rPr lang="fr-FR" sz="2400" b="1" dirty="0"/>
              <a:t>COMITE DE SUPERVISION </a:t>
            </a:r>
          </a:p>
          <a:p>
            <a:r>
              <a:rPr lang="fr-FR" sz="2400" b="1" dirty="0"/>
              <a:t>Coordonnateur </a:t>
            </a:r>
          </a:p>
          <a:p>
            <a:r>
              <a:rPr lang="fr-FR" sz="2400" b="1" dirty="0"/>
              <a:t>PEKE Léon et NGABALI</a:t>
            </a:r>
          </a:p>
        </p:txBody>
      </p:sp>
    </p:spTree>
    <p:extLst>
      <p:ext uri="{BB962C8B-B14F-4D97-AF65-F5344CB8AC3E}">
        <p14:creationId xmlns:p14="http://schemas.microsoft.com/office/powerpoint/2010/main" val="11995369"/>
      </p:ext>
    </p:extLst>
  </p:cSld>
  <p:clrMapOvr>
    <a:masterClrMapping/>
  </p:clrMapOvr>
  <mc:AlternateContent xmlns:mc="http://schemas.openxmlformats.org/markup-compatibility/2006" xmlns:p14="http://schemas.microsoft.com/office/powerpoint/2010/main">
    <mc:Choice Requires="p14">
      <p:transition spd="slow" p14:dur="3250" advTm="45000">
        <p:wipe/>
      </p:transition>
    </mc:Choice>
    <mc:Fallback xmlns="">
      <p:transition spd="slow" advTm="45000">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546413284"/>
              </p:ext>
            </p:extLst>
          </p:nvPr>
        </p:nvGraphicFramePr>
        <p:xfrm>
          <a:off x="2032000" y="343150"/>
          <a:ext cx="8128000" cy="1740789"/>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ZoneTexte 9"/>
          <p:cNvSpPr txBox="1"/>
          <p:nvPr/>
        </p:nvSpPr>
        <p:spPr>
          <a:xfrm>
            <a:off x="0" y="3430420"/>
            <a:ext cx="5361549" cy="5632311"/>
          </a:xfrm>
          <a:prstGeom prst="rect">
            <a:avLst/>
          </a:prstGeom>
          <a:noFill/>
        </p:spPr>
        <p:txBody>
          <a:bodyPr wrap="square" rtlCol="0">
            <a:spAutoFit/>
          </a:bodyPr>
          <a:lstStyle/>
          <a:p>
            <a:pPr algn="ctr" defTabSz="479425"/>
            <a:r>
              <a:rPr lang="fr-FR" sz="2400" b="1" dirty="0"/>
              <a:t>Nous protégeons ,nous réhabilitons et reconstruisons  les infrastructures publiques (les routes, les écoles,les marchés, les ponts )(BTP), le WASH respectons le droit et la dignité des personnes en danger comme les réfugiés et déplacés</a:t>
            </a:r>
          </a:p>
          <a:p>
            <a:pPr algn="ctr" defTabSz="479425"/>
            <a:r>
              <a:rPr lang="fr-FR" sz="2400" b="1" dirty="0"/>
              <a:t>Nous conseillons, encadrons et accompagnons des paysans entrepreneurs dans le mbomou à investir avec intelligence et génie local  dans l’innovation de leurs affaires pour garantir l’amélioration de leur cadre de vie communautaire</a:t>
            </a:r>
          </a:p>
        </p:txBody>
      </p:sp>
      <p:sp>
        <p:nvSpPr>
          <p:cNvPr id="11" name="Ellipse 10"/>
          <p:cNvSpPr/>
          <p:nvPr/>
        </p:nvSpPr>
        <p:spPr>
          <a:xfrm>
            <a:off x="995082" y="2145440"/>
            <a:ext cx="1828800"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a:latin typeface="Aharoni" panose="02010803020104030203" pitchFamily="2" charset="-79"/>
                <a:cs typeface="Aharoni" panose="02010803020104030203" pitchFamily="2" charset="-79"/>
              </a:rPr>
              <a:t>1. </a:t>
            </a:r>
            <a:r>
              <a:rPr lang="fr-FR" sz="2000" b="1" dirty="0">
                <a:latin typeface="Aharoni" panose="02010803020104030203" pitchFamily="2" charset="-79"/>
                <a:cs typeface="Aharoni" panose="02010803020104030203" pitchFamily="2" charset="-79"/>
              </a:rPr>
              <a:t>QUI SOMMES NOUS ?</a:t>
            </a:r>
          </a:p>
        </p:txBody>
      </p:sp>
      <p:sp>
        <p:nvSpPr>
          <p:cNvPr id="12" name="Ellipse 11"/>
          <p:cNvSpPr/>
          <p:nvPr/>
        </p:nvSpPr>
        <p:spPr>
          <a:xfrm>
            <a:off x="8960223" y="2287269"/>
            <a:ext cx="1828800"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a:latin typeface="Aharoni" panose="02010803020104030203" pitchFamily="2" charset="-79"/>
                <a:cs typeface="Aharoni" panose="02010803020104030203" pitchFamily="2" charset="-79"/>
              </a:rPr>
              <a:t>2. </a:t>
            </a:r>
            <a:r>
              <a:rPr lang="fr-FR" sz="2000" b="1" dirty="0">
                <a:latin typeface="Aharoni" panose="02010803020104030203" pitchFamily="2" charset="-79"/>
                <a:cs typeface="Aharoni" panose="02010803020104030203" pitchFamily="2" charset="-79"/>
              </a:rPr>
              <a:t>NOTRE VISION</a:t>
            </a:r>
          </a:p>
        </p:txBody>
      </p:sp>
      <p:sp>
        <p:nvSpPr>
          <p:cNvPr id="14" name="ZoneTexte 13"/>
          <p:cNvSpPr txBox="1"/>
          <p:nvPr/>
        </p:nvSpPr>
        <p:spPr>
          <a:xfrm>
            <a:off x="6418729" y="3578187"/>
            <a:ext cx="5361549" cy="3416320"/>
          </a:xfrm>
          <a:prstGeom prst="rect">
            <a:avLst/>
          </a:prstGeom>
          <a:noFill/>
        </p:spPr>
        <p:txBody>
          <a:bodyPr wrap="square" rtlCol="0">
            <a:spAutoFit/>
          </a:bodyPr>
          <a:lstStyle/>
          <a:p>
            <a:pPr algn="ctr" defTabSz="479425"/>
            <a:r>
              <a:rPr lang="fr-FR" sz="2400" b="1" dirty="0"/>
              <a:t>D’ici 2030, chaque citoyen connaitra son droit et devoir pour le développement de la RCA, des paysans entrepreneurs, engagés et déterminés de plus en plus nombreux impulsent la dynamique combative et compétitive de production et de changement transformationnel  </a:t>
            </a:r>
          </a:p>
        </p:txBody>
      </p:sp>
    </p:spTree>
    <p:extLst>
      <p:ext uri="{BB962C8B-B14F-4D97-AF65-F5344CB8AC3E}">
        <p14:creationId xmlns:p14="http://schemas.microsoft.com/office/powerpoint/2010/main" val="2606825367"/>
      </p:ext>
    </p:extLst>
  </p:cSld>
  <p:clrMapOvr>
    <a:masterClrMapping/>
  </p:clrMapOvr>
  <mc:AlternateContent xmlns:mc="http://schemas.openxmlformats.org/markup-compatibility/2006" xmlns:p14="http://schemas.microsoft.com/office/powerpoint/2010/main">
    <mc:Choice Requires="p14">
      <p:transition spd="slow" p14:dur="3250" advTm="45000">
        <p:wipe/>
      </p:transition>
    </mc:Choice>
    <mc:Fallback xmlns="">
      <p:transition spd="slow" advTm="45000">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808723932"/>
              </p:ext>
            </p:extLst>
          </p:nvPr>
        </p:nvGraphicFramePr>
        <p:xfrm>
          <a:off x="2032000" y="343150"/>
          <a:ext cx="8128000" cy="1740789"/>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ZoneTexte 9"/>
          <p:cNvSpPr txBox="1"/>
          <p:nvPr/>
        </p:nvSpPr>
        <p:spPr>
          <a:xfrm>
            <a:off x="0" y="3436358"/>
            <a:ext cx="5361549" cy="3046988"/>
          </a:xfrm>
          <a:prstGeom prst="rect">
            <a:avLst/>
          </a:prstGeom>
          <a:noFill/>
        </p:spPr>
        <p:txBody>
          <a:bodyPr wrap="square" rtlCol="0">
            <a:spAutoFit/>
          </a:bodyPr>
          <a:lstStyle/>
          <a:p>
            <a:pPr algn="ctr" defTabSz="479425"/>
            <a:r>
              <a:rPr lang="fr-FR" sz="2400" b="1" dirty="0"/>
              <a:t>C’est la fourniture de conseil, de l’encadrement, de l’accompagnement aux paysans entrepreneurs pour accroitre leurs capacités de production, de valorisation, commercialisation, d’enrichissement et </a:t>
            </a:r>
            <a:r>
              <a:rPr lang="fr-FR" sz="2400" b="1"/>
              <a:t>d’amélioration de leur </a:t>
            </a:r>
            <a:r>
              <a:rPr lang="fr-FR" sz="2400" b="1" dirty="0"/>
              <a:t>cadre </a:t>
            </a:r>
            <a:r>
              <a:rPr lang="fr-FR" sz="2400" b="1"/>
              <a:t>de vie</a:t>
            </a:r>
            <a:endParaRPr lang="fr-FR" sz="2400" b="1" dirty="0"/>
          </a:p>
        </p:txBody>
      </p:sp>
      <p:sp>
        <p:nvSpPr>
          <p:cNvPr id="11" name="Ellipse 10"/>
          <p:cNvSpPr/>
          <p:nvPr/>
        </p:nvSpPr>
        <p:spPr>
          <a:xfrm>
            <a:off x="995082" y="2145440"/>
            <a:ext cx="1828800"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a:latin typeface="Aharoni" panose="02010803020104030203" pitchFamily="2" charset="-79"/>
                <a:cs typeface="Aharoni" panose="02010803020104030203" pitchFamily="2" charset="-79"/>
              </a:rPr>
              <a:t>3.</a:t>
            </a:r>
            <a:r>
              <a:rPr lang="fr-FR" sz="2000" b="1" dirty="0">
                <a:latin typeface="Aharoni" panose="02010803020104030203" pitchFamily="2" charset="-79"/>
                <a:cs typeface="Aharoni" panose="02010803020104030203" pitchFamily="2" charset="-79"/>
              </a:rPr>
              <a:t>Notre mission</a:t>
            </a:r>
          </a:p>
        </p:txBody>
      </p:sp>
      <p:sp>
        <p:nvSpPr>
          <p:cNvPr id="12" name="Ellipse 11"/>
          <p:cNvSpPr/>
          <p:nvPr/>
        </p:nvSpPr>
        <p:spPr>
          <a:xfrm>
            <a:off x="9000564" y="2145440"/>
            <a:ext cx="1828800"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a:latin typeface="Aharoni" panose="02010803020104030203" pitchFamily="2" charset="-79"/>
                <a:cs typeface="Aharoni" panose="02010803020104030203" pitchFamily="2" charset="-79"/>
              </a:rPr>
              <a:t>4.</a:t>
            </a:r>
            <a:r>
              <a:rPr lang="fr-FR" sz="2000" b="1" dirty="0">
                <a:latin typeface="Aharoni" panose="02010803020104030203" pitchFamily="2" charset="-79"/>
                <a:cs typeface="Aharoni" panose="02010803020104030203" pitchFamily="2" charset="-79"/>
              </a:rPr>
              <a:t>Nos principes</a:t>
            </a:r>
          </a:p>
        </p:txBody>
      </p:sp>
      <p:sp>
        <p:nvSpPr>
          <p:cNvPr id="14" name="ZoneTexte 13"/>
          <p:cNvSpPr txBox="1"/>
          <p:nvPr/>
        </p:nvSpPr>
        <p:spPr>
          <a:xfrm>
            <a:off x="6418729" y="3578187"/>
            <a:ext cx="5361549" cy="1938992"/>
          </a:xfrm>
          <a:prstGeom prst="rect">
            <a:avLst/>
          </a:prstGeom>
          <a:noFill/>
        </p:spPr>
        <p:txBody>
          <a:bodyPr wrap="square" rtlCol="0">
            <a:spAutoFit/>
          </a:bodyPr>
          <a:lstStyle/>
          <a:p>
            <a:pPr marL="342900" indent="-342900" algn="ctr" defTabSz="479425">
              <a:buFont typeface="Wingdings" panose="05000000000000000000" pitchFamily="2" charset="2"/>
              <a:buChar char="§"/>
            </a:pPr>
            <a:r>
              <a:rPr lang="fr-FR" sz="2400" b="1" dirty="0"/>
              <a:t>Oser et prendre le risque</a:t>
            </a:r>
          </a:p>
          <a:p>
            <a:pPr marL="342900" indent="-342900" algn="ctr" defTabSz="479425">
              <a:buFont typeface="Wingdings" panose="05000000000000000000" pitchFamily="2" charset="2"/>
              <a:buChar char="§"/>
            </a:pPr>
            <a:r>
              <a:rPr lang="fr-FR" sz="2400" b="1" dirty="0"/>
              <a:t>Eviter le hasard et  tout planifier</a:t>
            </a:r>
          </a:p>
          <a:p>
            <a:pPr marL="342900" indent="-342900" algn="ctr" defTabSz="479425">
              <a:buFont typeface="Wingdings" panose="05000000000000000000" pitchFamily="2" charset="2"/>
              <a:buChar char="§"/>
            </a:pPr>
            <a:r>
              <a:rPr lang="fr-FR" sz="2400" b="1" dirty="0"/>
              <a:t>Travailler dur, vite, et bien</a:t>
            </a:r>
          </a:p>
          <a:p>
            <a:pPr marL="342900" indent="-342900" algn="ctr" defTabSz="479425">
              <a:buFont typeface="Wingdings" panose="05000000000000000000" pitchFamily="2" charset="2"/>
              <a:buChar char="§"/>
            </a:pPr>
            <a:r>
              <a:rPr lang="fr-FR" sz="2400" b="1" dirty="0"/>
              <a:t>Gérer selon les résultats</a:t>
            </a:r>
          </a:p>
          <a:p>
            <a:pPr marL="342900" indent="-342900" algn="ctr" defTabSz="479425">
              <a:buFont typeface="Wingdings" panose="05000000000000000000" pitchFamily="2" charset="2"/>
              <a:buChar char="§"/>
            </a:pPr>
            <a:endParaRPr lang="fr-FR" sz="2400" b="1" dirty="0"/>
          </a:p>
        </p:txBody>
      </p:sp>
    </p:spTree>
    <p:extLst>
      <p:ext uri="{BB962C8B-B14F-4D97-AF65-F5344CB8AC3E}">
        <p14:creationId xmlns:p14="http://schemas.microsoft.com/office/powerpoint/2010/main" val="1253226374"/>
      </p:ext>
    </p:extLst>
  </p:cSld>
  <p:clrMapOvr>
    <a:masterClrMapping/>
  </p:clrMapOvr>
  <mc:AlternateContent xmlns:mc="http://schemas.openxmlformats.org/markup-compatibility/2006" xmlns:p14="http://schemas.microsoft.com/office/powerpoint/2010/main">
    <mc:Choice Requires="p14">
      <p:transition spd="slow" p14:dur="2750" advTm="45000">
        <p:split orient="vert"/>
      </p:transition>
    </mc:Choice>
    <mc:Fallback xmlns="">
      <p:transition spd="slow" advTm="45000">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3540069799"/>
              </p:ext>
            </p:extLst>
          </p:nvPr>
        </p:nvGraphicFramePr>
        <p:xfrm>
          <a:off x="2032000" y="343150"/>
          <a:ext cx="8128000" cy="176123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ZoneTexte 9"/>
          <p:cNvSpPr txBox="1"/>
          <p:nvPr/>
        </p:nvSpPr>
        <p:spPr>
          <a:xfrm>
            <a:off x="0" y="3436358"/>
            <a:ext cx="5361549" cy="1477328"/>
          </a:xfrm>
          <a:prstGeom prst="rect">
            <a:avLst/>
          </a:prstGeom>
          <a:noFill/>
        </p:spPr>
        <p:txBody>
          <a:bodyPr wrap="square" rtlCol="0">
            <a:spAutoFit/>
          </a:bodyPr>
          <a:lstStyle/>
          <a:p>
            <a:pPr marL="342900" indent="-342900" algn="ctr" defTabSz="479425">
              <a:buFont typeface="Arial" panose="020B0604020202020204" pitchFamily="34" charset="0"/>
              <a:buChar char="•"/>
            </a:pPr>
            <a:r>
              <a:rPr lang="fr-FR" b="1" dirty="0"/>
              <a:t>Le respect de soi et le respect des autres</a:t>
            </a:r>
          </a:p>
          <a:p>
            <a:pPr marL="342900" indent="-342900" algn="ctr" defTabSz="479425">
              <a:buFont typeface="Arial" panose="020B0604020202020204" pitchFamily="34" charset="0"/>
              <a:buChar char="•"/>
            </a:pPr>
            <a:r>
              <a:rPr lang="fr-FR" b="1" dirty="0"/>
              <a:t>La transparence et l’intégrité</a:t>
            </a:r>
          </a:p>
          <a:p>
            <a:pPr marL="342900" indent="-342900" algn="ctr" defTabSz="479425">
              <a:buFont typeface="Arial" panose="020B0604020202020204" pitchFamily="34" charset="0"/>
              <a:buChar char="•"/>
            </a:pPr>
            <a:r>
              <a:rPr lang="fr-FR" b="1" dirty="0"/>
              <a:t>Le sens élevé de la responsabilité</a:t>
            </a:r>
          </a:p>
          <a:p>
            <a:pPr marL="342900" indent="-342900" algn="ctr" defTabSz="479425">
              <a:buFont typeface="Arial" panose="020B0604020202020204" pitchFamily="34" charset="0"/>
              <a:buChar char="•"/>
            </a:pPr>
            <a:r>
              <a:rPr lang="fr-FR" b="1" dirty="0"/>
              <a:t>Le devoir de rendre compte</a:t>
            </a:r>
          </a:p>
          <a:p>
            <a:pPr marL="342900" indent="-342900" algn="ctr" defTabSz="479425">
              <a:buFont typeface="Arial" panose="020B0604020202020204" pitchFamily="34" charset="0"/>
              <a:buChar char="•"/>
            </a:pPr>
            <a:r>
              <a:rPr lang="fr-FR" b="1" dirty="0"/>
              <a:t>La recherche de profit</a:t>
            </a:r>
          </a:p>
        </p:txBody>
      </p:sp>
      <p:sp>
        <p:nvSpPr>
          <p:cNvPr id="11" name="Ellipse 10"/>
          <p:cNvSpPr/>
          <p:nvPr/>
        </p:nvSpPr>
        <p:spPr>
          <a:xfrm>
            <a:off x="995082" y="2145440"/>
            <a:ext cx="1828800"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a:latin typeface="Aharoni" panose="02010803020104030203" pitchFamily="2" charset="-79"/>
                <a:cs typeface="Aharoni" panose="02010803020104030203" pitchFamily="2" charset="-79"/>
              </a:rPr>
              <a:t>5</a:t>
            </a:r>
            <a:r>
              <a:rPr lang="fr-FR" sz="2000" b="1" dirty="0">
                <a:latin typeface="Aharoni" panose="02010803020104030203" pitchFamily="2" charset="-79"/>
                <a:cs typeface="Aharoni" panose="02010803020104030203" pitchFamily="2" charset="-79"/>
              </a:rPr>
              <a:t>.Nos valeurs </a:t>
            </a:r>
          </a:p>
        </p:txBody>
      </p:sp>
      <p:sp>
        <p:nvSpPr>
          <p:cNvPr id="12" name="Ellipse 11"/>
          <p:cNvSpPr/>
          <p:nvPr/>
        </p:nvSpPr>
        <p:spPr>
          <a:xfrm>
            <a:off x="9000563" y="2145440"/>
            <a:ext cx="1918449"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b="1" dirty="0">
                <a:latin typeface="Aharoni" panose="02010803020104030203" pitchFamily="2" charset="-79"/>
                <a:cs typeface="Aharoni" panose="02010803020104030203" pitchFamily="2" charset="-79"/>
              </a:rPr>
              <a:t>6.</a:t>
            </a:r>
            <a:r>
              <a:rPr lang="fr-FR" sz="2000" b="1" dirty="0">
                <a:latin typeface="Aharoni" panose="02010803020104030203" pitchFamily="2" charset="-79"/>
                <a:cs typeface="Aharoni" panose="02010803020104030203" pitchFamily="2" charset="-79"/>
              </a:rPr>
              <a:t>Nos stratégies</a:t>
            </a:r>
          </a:p>
        </p:txBody>
      </p:sp>
      <p:sp>
        <p:nvSpPr>
          <p:cNvPr id="14" name="ZoneTexte 13"/>
          <p:cNvSpPr txBox="1"/>
          <p:nvPr/>
        </p:nvSpPr>
        <p:spPr>
          <a:xfrm>
            <a:off x="5361549" y="3436358"/>
            <a:ext cx="6660122" cy="2862322"/>
          </a:xfrm>
          <a:prstGeom prst="rect">
            <a:avLst/>
          </a:prstGeom>
          <a:noFill/>
        </p:spPr>
        <p:txBody>
          <a:bodyPr wrap="square" rtlCol="0">
            <a:spAutoFit/>
          </a:bodyPr>
          <a:lstStyle/>
          <a:p>
            <a:pPr marL="457200" indent="-457200" defTabSz="479425">
              <a:buFont typeface="+mj-lt"/>
              <a:buAutoNum type="arabicPeriod"/>
            </a:pPr>
            <a:r>
              <a:rPr lang="fr-FR" b="1" i="1" dirty="0"/>
              <a:t>Formation en méthodes, procédures, techniques et outils de production et de gestion d’affaire</a:t>
            </a:r>
          </a:p>
          <a:p>
            <a:pPr marL="457200" indent="-457200" defTabSz="479425">
              <a:buFont typeface="+mj-lt"/>
              <a:buAutoNum type="arabicPeriod"/>
            </a:pPr>
            <a:r>
              <a:rPr lang="fr-FR" b="1" i="1" dirty="0"/>
              <a:t>Capacité d’organisation et de planification </a:t>
            </a:r>
          </a:p>
          <a:p>
            <a:pPr marL="457200" indent="-457200" defTabSz="479425">
              <a:buFont typeface="+mj-lt"/>
              <a:buAutoNum type="arabicPeriod"/>
            </a:pPr>
            <a:r>
              <a:rPr lang="fr-FR" b="1" i="1" dirty="0"/>
              <a:t>Travailler dur, vite, et bien</a:t>
            </a:r>
          </a:p>
          <a:p>
            <a:pPr marL="457200" indent="-457200" defTabSz="479425">
              <a:buFont typeface="+mj-lt"/>
              <a:buAutoNum type="arabicPeriod"/>
            </a:pPr>
            <a:r>
              <a:rPr lang="fr-FR" b="1" i="1" dirty="0"/>
              <a:t>Diplomatie pour la résolution des conflits</a:t>
            </a:r>
          </a:p>
          <a:p>
            <a:pPr marL="457200" indent="-457200" defTabSz="479425">
              <a:buFont typeface="+mj-lt"/>
              <a:buAutoNum type="arabicPeriod"/>
            </a:pPr>
            <a:r>
              <a:rPr lang="fr-FR" b="1" i="1" dirty="0"/>
              <a:t>Supervision par les détenteurs du pouvoir et de l’autorité traditionnel</a:t>
            </a:r>
          </a:p>
          <a:p>
            <a:pPr marL="457200" indent="-457200" defTabSz="479425">
              <a:buFont typeface="+mj-lt"/>
              <a:buAutoNum type="arabicPeriod"/>
            </a:pPr>
            <a:r>
              <a:rPr lang="fr-FR" b="1" i="1" dirty="0"/>
              <a:t>Compétition, encouragement, récompenses et sanction</a:t>
            </a:r>
          </a:p>
          <a:p>
            <a:pPr marL="342900" indent="-342900" algn="ctr" defTabSz="479425">
              <a:buFont typeface="Wingdings" panose="05000000000000000000" pitchFamily="2" charset="2"/>
              <a:buChar char="§"/>
            </a:pPr>
            <a:endParaRPr lang="fr-FR" b="1" i="1" dirty="0"/>
          </a:p>
        </p:txBody>
      </p:sp>
    </p:spTree>
    <p:extLst>
      <p:ext uri="{BB962C8B-B14F-4D97-AF65-F5344CB8AC3E}">
        <p14:creationId xmlns:p14="http://schemas.microsoft.com/office/powerpoint/2010/main" val="1274019444"/>
      </p:ext>
    </p:extLst>
  </p:cSld>
  <p:clrMapOvr>
    <a:masterClrMapping/>
  </p:clrMapOvr>
  <mc:AlternateContent xmlns:mc="http://schemas.openxmlformats.org/markup-compatibility/2006" xmlns:p14="http://schemas.microsoft.com/office/powerpoint/2010/main">
    <mc:Choice Requires="p14">
      <p:transition spd="slow" p14:dur="800" advTm="36000">
        <p:circle/>
      </p:transition>
    </mc:Choice>
    <mc:Fallback xmlns="">
      <p:transition spd="slow" advTm="36000">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4261112224"/>
              </p:ext>
            </p:extLst>
          </p:nvPr>
        </p:nvGraphicFramePr>
        <p:xfrm>
          <a:off x="2032000" y="343150"/>
          <a:ext cx="8128000" cy="176123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graphicFrame>
        <p:nvGraphicFramePr>
          <p:cNvPr id="2" name="Tableau 1"/>
          <p:cNvGraphicFramePr>
            <a:graphicFrameLocks noGrp="1"/>
          </p:cNvGraphicFramePr>
          <p:nvPr>
            <p:extLst>
              <p:ext uri="{D42A27DB-BD31-4B8C-83A1-F6EECF244321}">
                <p14:modId xmlns:p14="http://schemas.microsoft.com/office/powerpoint/2010/main" val="808302781"/>
              </p:ext>
            </p:extLst>
          </p:nvPr>
        </p:nvGraphicFramePr>
        <p:xfrm>
          <a:off x="134471" y="3072901"/>
          <a:ext cx="11779623" cy="4555167"/>
        </p:xfrm>
        <a:graphic>
          <a:graphicData uri="http://schemas.openxmlformats.org/drawingml/2006/table">
            <a:tbl>
              <a:tblPr firstRow="1" bandRow="1">
                <a:tableStyleId>{5C22544A-7EE6-4342-B048-85BDC9FD1C3A}</a:tableStyleId>
              </a:tblPr>
              <a:tblGrid>
                <a:gridCol w="3484514">
                  <a:extLst>
                    <a:ext uri="{9D8B030D-6E8A-4147-A177-3AD203B41FA5}">
                      <a16:colId xmlns:a16="http://schemas.microsoft.com/office/drawing/2014/main" val="20000"/>
                    </a:ext>
                  </a:extLst>
                </a:gridCol>
                <a:gridCol w="3104544">
                  <a:extLst>
                    <a:ext uri="{9D8B030D-6E8A-4147-A177-3AD203B41FA5}">
                      <a16:colId xmlns:a16="http://schemas.microsoft.com/office/drawing/2014/main" val="20001"/>
                    </a:ext>
                  </a:extLst>
                </a:gridCol>
                <a:gridCol w="3654093">
                  <a:extLst>
                    <a:ext uri="{9D8B030D-6E8A-4147-A177-3AD203B41FA5}">
                      <a16:colId xmlns:a16="http://schemas.microsoft.com/office/drawing/2014/main" val="20002"/>
                    </a:ext>
                  </a:extLst>
                </a:gridCol>
                <a:gridCol w="1536472">
                  <a:extLst>
                    <a:ext uri="{9D8B030D-6E8A-4147-A177-3AD203B41FA5}">
                      <a16:colId xmlns:a16="http://schemas.microsoft.com/office/drawing/2014/main" val="20003"/>
                    </a:ext>
                  </a:extLst>
                </a:gridCol>
              </a:tblGrid>
              <a:tr h="370840">
                <a:tc>
                  <a:txBody>
                    <a:bodyPr/>
                    <a:lstStyle/>
                    <a:p>
                      <a:r>
                        <a:rPr lang="fr-FR" dirty="0"/>
                        <a:t>Domaines</a:t>
                      </a:r>
                      <a:r>
                        <a:rPr lang="fr-FR" baseline="0" dirty="0"/>
                        <a:t> </a:t>
                      </a:r>
                      <a:endParaRPr lang="fr-FR" dirty="0"/>
                    </a:p>
                  </a:txBody>
                  <a:tcPr/>
                </a:tc>
                <a:tc>
                  <a:txBody>
                    <a:bodyPr/>
                    <a:lstStyle/>
                    <a:p>
                      <a:r>
                        <a:rPr lang="fr-FR" dirty="0"/>
                        <a:t>Activités</a:t>
                      </a:r>
                    </a:p>
                  </a:txBody>
                  <a:tcPr/>
                </a:tc>
                <a:tc>
                  <a:txBody>
                    <a:bodyPr/>
                    <a:lstStyle/>
                    <a:p>
                      <a:r>
                        <a:rPr lang="fr-FR" dirty="0"/>
                        <a:t>Résultats </a:t>
                      </a:r>
                    </a:p>
                  </a:txBody>
                  <a:tcPr/>
                </a:tc>
                <a:tc>
                  <a:txBody>
                    <a:bodyPr/>
                    <a:lstStyle/>
                    <a:p>
                      <a:r>
                        <a:rPr lang="fr-FR" dirty="0"/>
                        <a:t>Date</a:t>
                      </a:r>
                    </a:p>
                  </a:txBody>
                  <a:tcPr/>
                </a:tc>
                <a:extLst>
                  <a:ext uri="{0D108BD9-81ED-4DB2-BD59-A6C34878D82A}">
                    <a16:rowId xmlns:a16="http://schemas.microsoft.com/office/drawing/2014/main" val="10000"/>
                  </a:ext>
                </a:extLst>
              </a:tr>
              <a:tr h="370840">
                <a:tc>
                  <a:txBody>
                    <a:bodyPr/>
                    <a:lstStyle/>
                    <a:p>
                      <a:r>
                        <a:rPr lang="fr-FR" dirty="0"/>
                        <a:t>Santé</a:t>
                      </a:r>
                      <a:r>
                        <a:rPr lang="fr-FR" baseline="0" dirty="0"/>
                        <a:t> des femmes et des enfants</a:t>
                      </a:r>
                      <a:endParaRPr lang="fr-FR" dirty="0"/>
                    </a:p>
                  </a:txBody>
                  <a:tcPr/>
                </a:tc>
                <a:tc>
                  <a:txBody>
                    <a:bodyPr/>
                    <a:lstStyle/>
                    <a:p>
                      <a:r>
                        <a:rPr lang="fr-FR" sz="1400" dirty="0"/>
                        <a:t>Suivi des</a:t>
                      </a:r>
                      <a:r>
                        <a:rPr lang="fr-FR" sz="1400" baseline="0" dirty="0"/>
                        <a:t> inondation à </a:t>
                      </a:r>
                      <a:r>
                        <a:rPr lang="fr-FR" sz="1400" baseline="0" dirty="0" err="1"/>
                        <a:t>Gambo</a:t>
                      </a:r>
                      <a:endParaRPr lang="fr-FR" sz="1400" dirty="0"/>
                    </a:p>
                    <a:p>
                      <a:endParaRPr lang="fr-FR" sz="1400" dirty="0"/>
                    </a:p>
                  </a:txBody>
                  <a:tcPr/>
                </a:tc>
                <a:tc>
                  <a:txBody>
                    <a:bodyPr/>
                    <a:lstStyle/>
                    <a:p>
                      <a:r>
                        <a:rPr lang="fr-FR" sz="1400" i="1" dirty="0"/>
                        <a:t>Document</a:t>
                      </a:r>
                      <a:r>
                        <a:rPr lang="fr-FR" sz="1400" i="1" baseline="0" dirty="0"/>
                        <a:t> vidéo disponible</a:t>
                      </a:r>
                      <a:endParaRPr lang="fr-FR" sz="1400" i="1" dirty="0"/>
                    </a:p>
                  </a:txBody>
                  <a:tcPr/>
                </a:tc>
                <a:tc>
                  <a:txBody>
                    <a:bodyPr/>
                    <a:lstStyle/>
                    <a:p>
                      <a:endParaRPr lang="fr-FR" dirty="0"/>
                    </a:p>
                  </a:txBody>
                  <a:tcPr/>
                </a:tc>
                <a:extLst>
                  <a:ext uri="{0D108BD9-81ED-4DB2-BD59-A6C34878D82A}">
                    <a16:rowId xmlns:a16="http://schemas.microsoft.com/office/drawing/2014/main" val="10001"/>
                  </a:ext>
                </a:extLst>
              </a:tr>
              <a:tr h="770567">
                <a:tc>
                  <a:txBody>
                    <a:bodyPr/>
                    <a:lstStyle/>
                    <a:p>
                      <a:r>
                        <a:rPr lang="fr-FR" dirty="0"/>
                        <a:t>Education , intelligence et génie</a:t>
                      </a:r>
                      <a:r>
                        <a:rPr lang="fr-FR" baseline="0" dirty="0"/>
                        <a:t> local</a:t>
                      </a:r>
                      <a:endParaRPr lang="fr-FR" dirty="0"/>
                    </a:p>
                  </a:txBody>
                  <a:tcPr/>
                </a:tc>
                <a:tc>
                  <a:txBody>
                    <a:bodyPr/>
                    <a:lstStyle/>
                    <a:p>
                      <a:r>
                        <a:rPr lang="fr-FR" sz="1400" dirty="0"/>
                        <a:t>Proposition de projet pour un centre d’incubation d’innovation par net</a:t>
                      </a:r>
                    </a:p>
                  </a:txBody>
                  <a:tcPr/>
                </a:tc>
                <a:tc>
                  <a:txBody>
                    <a:bodyPr/>
                    <a:lstStyle/>
                    <a:p>
                      <a:r>
                        <a:rPr lang="fr-FR" sz="1400" i="1" dirty="0"/>
                        <a:t>Projet en cours de recherche de financement</a:t>
                      </a:r>
                    </a:p>
                  </a:txBody>
                  <a:tcPr/>
                </a:tc>
                <a:tc>
                  <a:txBody>
                    <a:bodyPr/>
                    <a:lstStyle/>
                    <a:p>
                      <a:endParaRPr lang="fr-FR"/>
                    </a:p>
                  </a:txBody>
                  <a:tcPr/>
                </a:tc>
                <a:extLst>
                  <a:ext uri="{0D108BD9-81ED-4DB2-BD59-A6C34878D82A}">
                    <a16:rowId xmlns:a16="http://schemas.microsoft.com/office/drawing/2014/main" val="10002"/>
                  </a:ext>
                </a:extLst>
              </a:tr>
              <a:tr h="770567">
                <a:tc>
                  <a:txBody>
                    <a:bodyPr/>
                    <a:lstStyle/>
                    <a:p>
                      <a:r>
                        <a:rPr lang="fr-FR" baseline="0" dirty="0"/>
                        <a:t>Eau, Hygiène, Assainissement, Cohésion sociale, relèvement économique, Autosuffisance alimentaire   </a:t>
                      </a:r>
                      <a:endParaRPr lang="fr-FR" dirty="0"/>
                    </a:p>
                  </a:txBody>
                  <a:tcPr/>
                </a:tc>
                <a:tc>
                  <a:txBody>
                    <a:bodyPr/>
                    <a:lstStyle/>
                    <a:p>
                      <a:r>
                        <a:rPr lang="fr-FR" sz="1400" dirty="0"/>
                        <a:t>Conseil encadrement et proposition de projet </a:t>
                      </a:r>
                    </a:p>
                  </a:txBody>
                  <a:tcPr/>
                </a:tc>
                <a:tc>
                  <a:txBody>
                    <a:bodyPr/>
                    <a:lstStyle/>
                    <a:p>
                      <a:r>
                        <a:rPr lang="fr-FR" sz="1400" i="1" dirty="0"/>
                        <a:t>Projet en court pour recherche de financement d’exploitation </a:t>
                      </a:r>
                    </a:p>
                  </a:txBody>
                  <a:tcPr/>
                </a:tc>
                <a:tc>
                  <a:txBody>
                    <a:bodyPr/>
                    <a:lstStyle/>
                    <a:p>
                      <a:endParaRPr lang="fr-FR" dirty="0"/>
                    </a:p>
                  </a:txBody>
                  <a:tcPr/>
                </a:tc>
                <a:extLst>
                  <a:ext uri="{0D108BD9-81ED-4DB2-BD59-A6C34878D82A}">
                    <a16:rowId xmlns:a16="http://schemas.microsoft.com/office/drawing/2014/main" val="10003"/>
                  </a:ext>
                </a:extLst>
              </a:tr>
              <a:tr h="370840">
                <a:tc>
                  <a:txBody>
                    <a:bodyPr/>
                    <a:lstStyle/>
                    <a:p>
                      <a:r>
                        <a:rPr lang="fr-FR" dirty="0"/>
                        <a:t>Autonomisation entrepreneuriale</a:t>
                      </a:r>
                    </a:p>
                  </a:txBody>
                  <a:tcPr/>
                </a:tc>
                <a:tc>
                  <a:txBody>
                    <a:bodyPr/>
                    <a:lstStyle/>
                    <a:p>
                      <a:r>
                        <a:rPr lang="fr-FR" sz="1400" dirty="0"/>
                        <a:t>Information, sensibilisation des paysans entrepreneurs</a:t>
                      </a:r>
                    </a:p>
                  </a:txBody>
                  <a:tcPr/>
                </a:tc>
                <a:tc>
                  <a:txBody>
                    <a:bodyPr/>
                    <a:lstStyle/>
                    <a:p>
                      <a:r>
                        <a:rPr lang="fr-FR" sz="1400" i="1" dirty="0"/>
                        <a:t>Paysans des villages Aoun, </a:t>
                      </a:r>
                      <a:r>
                        <a:rPr lang="fr-FR" sz="1400" i="1" dirty="0" err="1"/>
                        <a:t>Yongoro</a:t>
                      </a:r>
                      <a:r>
                        <a:rPr lang="fr-FR" sz="1400" i="1" dirty="0"/>
                        <a:t>, Yongofongo,</a:t>
                      </a:r>
                      <a:r>
                        <a:rPr lang="fr-FR" sz="1400" i="1" baseline="0" dirty="0"/>
                        <a:t> </a:t>
                      </a:r>
                      <a:r>
                        <a:rPr lang="fr-FR" sz="1400" i="1" baseline="0" dirty="0" err="1"/>
                        <a:t>Lanome</a:t>
                      </a:r>
                      <a:r>
                        <a:rPr lang="fr-FR" sz="1400" i="1" baseline="0" dirty="0"/>
                        <a:t> mobilisés pour préparer des plantations de palmier à huile, riz, </a:t>
                      </a:r>
                      <a:r>
                        <a:rPr lang="fr-FR" sz="1400" i="1" baseline="0" dirty="0" err="1"/>
                        <a:t>maîs</a:t>
                      </a:r>
                      <a:endParaRPr lang="fr-FR" sz="1400" i="1" dirty="0"/>
                    </a:p>
                  </a:txBody>
                  <a:tcPr/>
                </a:tc>
                <a:tc>
                  <a:txBody>
                    <a:bodyPr/>
                    <a:lstStyle/>
                    <a:p>
                      <a:endParaRPr lang="fr-FR"/>
                    </a:p>
                  </a:txBody>
                  <a:tcPr/>
                </a:tc>
                <a:extLst>
                  <a:ext uri="{0D108BD9-81ED-4DB2-BD59-A6C34878D82A}">
                    <a16:rowId xmlns:a16="http://schemas.microsoft.com/office/drawing/2014/main" val="10004"/>
                  </a:ext>
                </a:extLst>
              </a:tr>
              <a:tr h="370840">
                <a:tc>
                  <a:txBody>
                    <a:bodyPr/>
                    <a:lstStyle/>
                    <a:p>
                      <a:r>
                        <a:rPr lang="fr-FR" dirty="0"/>
                        <a:t>Management</a:t>
                      </a:r>
                      <a:r>
                        <a:rPr lang="fr-FR" baseline="0" dirty="0"/>
                        <a:t> financière et innovation</a:t>
                      </a:r>
                      <a:endParaRPr lang="fr-FR" dirty="0"/>
                    </a:p>
                  </a:txBody>
                  <a:tcPr/>
                </a:tc>
                <a:tc>
                  <a:txBody>
                    <a:bodyPr/>
                    <a:lstStyle/>
                    <a:p>
                      <a:r>
                        <a:rPr lang="fr-FR" sz="1400" dirty="0"/>
                        <a:t>Formation de 2 leaders</a:t>
                      </a:r>
                    </a:p>
                  </a:txBody>
                  <a:tcPr/>
                </a:tc>
                <a:tc>
                  <a:txBody>
                    <a:bodyPr/>
                    <a:lstStyle/>
                    <a:p>
                      <a:r>
                        <a:rPr lang="fr-FR" sz="1400" i="1" dirty="0"/>
                        <a:t>Mise en</a:t>
                      </a:r>
                      <a:r>
                        <a:rPr lang="fr-FR" sz="1400" i="1" baseline="0" dirty="0"/>
                        <a:t> place de réseau préfectoral de leaders d’entrepreneur</a:t>
                      </a:r>
                      <a:endParaRPr lang="fr-FR" sz="1400" i="1" dirty="0"/>
                    </a:p>
                  </a:txBody>
                  <a:tcPr/>
                </a:tc>
                <a:tc>
                  <a:txBody>
                    <a:bodyPr/>
                    <a:lstStyle/>
                    <a:p>
                      <a:endParaRPr lang="fr-FR" dirty="0"/>
                    </a:p>
                  </a:txBody>
                  <a:tcPr/>
                </a:tc>
                <a:extLst>
                  <a:ext uri="{0D108BD9-81ED-4DB2-BD59-A6C34878D82A}">
                    <a16:rowId xmlns:a16="http://schemas.microsoft.com/office/drawing/2014/main" val="10005"/>
                  </a:ext>
                </a:extLst>
              </a:tr>
            </a:tbl>
          </a:graphicData>
        </a:graphic>
      </p:graphicFrame>
      <p:sp>
        <p:nvSpPr>
          <p:cNvPr id="13" name="Ellipse 12"/>
          <p:cNvSpPr/>
          <p:nvPr/>
        </p:nvSpPr>
        <p:spPr>
          <a:xfrm>
            <a:off x="636493" y="1795816"/>
            <a:ext cx="1918449"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b="1" dirty="0">
                <a:latin typeface="Aharoni" panose="02010803020104030203" pitchFamily="2" charset="-79"/>
                <a:cs typeface="Aharoni" panose="02010803020104030203" pitchFamily="2" charset="-79"/>
              </a:rPr>
              <a:t>7. </a:t>
            </a:r>
            <a:r>
              <a:rPr lang="fr-FR" b="1" dirty="0">
                <a:latin typeface="Aharoni" panose="02010803020104030203" pitchFamily="2" charset="-79"/>
                <a:cs typeface="Aharoni" panose="02010803020104030203" pitchFamily="2" charset="-79"/>
              </a:rPr>
              <a:t>Activités 2019</a:t>
            </a:r>
            <a:endParaRPr lang="fr-FR" sz="2000" b="1"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56348846"/>
      </p:ext>
    </p:extLst>
  </p:cSld>
  <p:clrMapOvr>
    <a:masterClrMapping/>
  </p:clrMapOvr>
  <p:transition spd="slow" advTm="47000">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67694217"/>
              </p:ext>
            </p:extLst>
          </p:nvPr>
        </p:nvGraphicFramePr>
        <p:xfrm>
          <a:off x="2032000" y="343150"/>
          <a:ext cx="8128000" cy="1740789"/>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graphicFrame>
        <p:nvGraphicFramePr>
          <p:cNvPr id="2" name="Tableau 1"/>
          <p:cNvGraphicFramePr>
            <a:graphicFrameLocks noGrp="1"/>
          </p:cNvGraphicFramePr>
          <p:nvPr>
            <p:extLst>
              <p:ext uri="{D42A27DB-BD31-4B8C-83A1-F6EECF244321}">
                <p14:modId xmlns:p14="http://schemas.microsoft.com/office/powerpoint/2010/main" val="538472548"/>
              </p:ext>
            </p:extLst>
          </p:nvPr>
        </p:nvGraphicFramePr>
        <p:xfrm>
          <a:off x="121023" y="2832833"/>
          <a:ext cx="11779623" cy="3884607"/>
        </p:xfrm>
        <a:graphic>
          <a:graphicData uri="http://schemas.openxmlformats.org/drawingml/2006/table">
            <a:tbl>
              <a:tblPr firstRow="1" bandRow="1">
                <a:tableStyleId>{5C22544A-7EE6-4342-B048-85BDC9FD1C3A}</a:tableStyleId>
              </a:tblPr>
              <a:tblGrid>
                <a:gridCol w="3484514">
                  <a:extLst>
                    <a:ext uri="{9D8B030D-6E8A-4147-A177-3AD203B41FA5}">
                      <a16:colId xmlns:a16="http://schemas.microsoft.com/office/drawing/2014/main" val="20000"/>
                    </a:ext>
                  </a:extLst>
                </a:gridCol>
                <a:gridCol w="3104544">
                  <a:extLst>
                    <a:ext uri="{9D8B030D-6E8A-4147-A177-3AD203B41FA5}">
                      <a16:colId xmlns:a16="http://schemas.microsoft.com/office/drawing/2014/main" val="20001"/>
                    </a:ext>
                  </a:extLst>
                </a:gridCol>
                <a:gridCol w="3966883">
                  <a:extLst>
                    <a:ext uri="{9D8B030D-6E8A-4147-A177-3AD203B41FA5}">
                      <a16:colId xmlns:a16="http://schemas.microsoft.com/office/drawing/2014/main" val="20002"/>
                    </a:ext>
                  </a:extLst>
                </a:gridCol>
                <a:gridCol w="1223682">
                  <a:extLst>
                    <a:ext uri="{9D8B030D-6E8A-4147-A177-3AD203B41FA5}">
                      <a16:colId xmlns:a16="http://schemas.microsoft.com/office/drawing/2014/main" val="20003"/>
                    </a:ext>
                  </a:extLst>
                </a:gridCol>
              </a:tblGrid>
              <a:tr h="370840">
                <a:tc>
                  <a:txBody>
                    <a:bodyPr/>
                    <a:lstStyle/>
                    <a:p>
                      <a:r>
                        <a:rPr lang="fr-FR" dirty="0"/>
                        <a:t>Domaines</a:t>
                      </a:r>
                      <a:r>
                        <a:rPr lang="fr-FR" baseline="0" dirty="0"/>
                        <a:t> </a:t>
                      </a:r>
                      <a:endParaRPr lang="fr-FR" dirty="0"/>
                    </a:p>
                  </a:txBody>
                  <a:tcPr/>
                </a:tc>
                <a:tc>
                  <a:txBody>
                    <a:bodyPr/>
                    <a:lstStyle/>
                    <a:p>
                      <a:r>
                        <a:rPr lang="fr-FR" dirty="0"/>
                        <a:t>Activités</a:t>
                      </a:r>
                    </a:p>
                  </a:txBody>
                  <a:tcPr/>
                </a:tc>
                <a:tc>
                  <a:txBody>
                    <a:bodyPr/>
                    <a:lstStyle/>
                    <a:p>
                      <a:r>
                        <a:rPr lang="fr-FR" dirty="0"/>
                        <a:t>Résultats </a:t>
                      </a:r>
                    </a:p>
                  </a:txBody>
                  <a:tcPr/>
                </a:tc>
                <a:tc>
                  <a:txBody>
                    <a:bodyPr/>
                    <a:lstStyle/>
                    <a:p>
                      <a:r>
                        <a:rPr lang="fr-FR" dirty="0"/>
                        <a:t>Date</a:t>
                      </a:r>
                    </a:p>
                  </a:txBody>
                  <a:tcPr/>
                </a:tc>
                <a:extLst>
                  <a:ext uri="{0D108BD9-81ED-4DB2-BD59-A6C34878D82A}">
                    <a16:rowId xmlns:a16="http://schemas.microsoft.com/office/drawing/2014/main" val="10000"/>
                  </a:ext>
                </a:extLst>
              </a:tr>
              <a:tr h="370840">
                <a:tc>
                  <a:txBody>
                    <a:bodyPr/>
                    <a:lstStyle/>
                    <a:p>
                      <a:r>
                        <a:rPr lang="fr-FR" dirty="0"/>
                        <a:t>Santé</a:t>
                      </a:r>
                      <a:r>
                        <a:rPr lang="fr-FR" baseline="0" dirty="0"/>
                        <a:t> des femmes et des enfants</a:t>
                      </a:r>
                      <a:endParaRPr lang="fr-FR" dirty="0"/>
                    </a:p>
                  </a:txBody>
                  <a:tcPr/>
                </a:tc>
                <a:tc>
                  <a:txBody>
                    <a:bodyPr/>
                    <a:lstStyle/>
                    <a:p>
                      <a:r>
                        <a:rPr lang="fr-FR" sz="1400" dirty="0"/>
                        <a:t>Suivi des</a:t>
                      </a:r>
                      <a:r>
                        <a:rPr lang="fr-FR" sz="1400" baseline="0" dirty="0"/>
                        <a:t> inondation à </a:t>
                      </a:r>
                      <a:r>
                        <a:rPr lang="fr-FR" sz="1400" baseline="0" dirty="0" err="1"/>
                        <a:t>Gambo</a:t>
                      </a:r>
                      <a:endParaRPr lang="fr-FR" sz="1400" dirty="0"/>
                    </a:p>
                    <a:p>
                      <a:endParaRPr lang="fr-FR" sz="1400" dirty="0"/>
                    </a:p>
                  </a:txBody>
                  <a:tcPr/>
                </a:tc>
                <a:tc>
                  <a:txBody>
                    <a:bodyPr/>
                    <a:lstStyle/>
                    <a:p>
                      <a:r>
                        <a:rPr lang="fr-FR" sz="1400" i="1" dirty="0"/>
                        <a:t>Document</a:t>
                      </a:r>
                      <a:r>
                        <a:rPr lang="fr-FR" sz="1400" i="1" baseline="0" dirty="0"/>
                        <a:t> vidéo disponible</a:t>
                      </a:r>
                      <a:endParaRPr lang="fr-FR" sz="1400" i="1" dirty="0"/>
                    </a:p>
                  </a:txBody>
                  <a:tcPr/>
                </a:tc>
                <a:tc>
                  <a:txBody>
                    <a:bodyPr/>
                    <a:lstStyle/>
                    <a:p>
                      <a:r>
                        <a:rPr lang="fr-FR" sz="1200" dirty="0"/>
                        <a:t>Janvier</a:t>
                      </a:r>
                    </a:p>
                  </a:txBody>
                  <a:tcPr/>
                </a:tc>
                <a:extLst>
                  <a:ext uri="{0D108BD9-81ED-4DB2-BD59-A6C34878D82A}">
                    <a16:rowId xmlns:a16="http://schemas.microsoft.com/office/drawing/2014/main" val="10001"/>
                  </a:ext>
                </a:extLst>
              </a:tr>
              <a:tr h="770567">
                <a:tc>
                  <a:txBody>
                    <a:bodyPr/>
                    <a:lstStyle/>
                    <a:p>
                      <a:r>
                        <a:rPr lang="fr-FR" dirty="0"/>
                        <a:t>Education , intelligence et génie</a:t>
                      </a:r>
                      <a:r>
                        <a:rPr lang="fr-FR" baseline="0" dirty="0"/>
                        <a:t> local</a:t>
                      </a:r>
                      <a:endParaRPr lang="fr-FR" dirty="0"/>
                    </a:p>
                  </a:txBody>
                  <a:tcPr/>
                </a:tc>
                <a:tc>
                  <a:txBody>
                    <a:bodyPr/>
                    <a:lstStyle/>
                    <a:p>
                      <a:r>
                        <a:rPr lang="fr-FR" sz="1400" dirty="0"/>
                        <a:t>Proposition de projet pour un centre d’incubation d’innovation par </a:t>
                      </a:r>
                      <a:r>
                        <a:rPr lang="fr-FR" sz="1400" dirty="0" err="1"/>
                        <a:t>bet</a:t>
                      </a:r>
                      <a:endParaRPr lang="fr-FR" sz="1400" dirty="0"/>
                    </a:p>
                  </a:txBody>
                  <a:tcPr/>
                </a:tc>
                <a:tc>
                  <a:txBody>
                    <a:bodyPr/>
                    <a:lstStyle/>
                    <a:p>
                      <a:r>
                        <a:rPr lang="fr-FR" sz="1400" i="1" dirty="0"/>
                        <a:t>Projet en cours de recherche de financement</a:t>
                      </a:r>
                    </a:p>
                  </a:txBody>
                  <a:tcPr/>
                </a:tc>
                <a:tc>
                  <a:txBody>
                    <a:bodyPr/>
                    <a:lstStyle/>
                    <a:p>
                      <a:r>
                        <a:rPr lang="fr-FR" sz="1200" dirty="0"/>
                        <a:t>Janvier décembre</a:t>
                      </a:r>
                    </a:p>
                  </a:txBody>
                  <a:tcPr/>
                </a:tc>
                <a:extLst>
                  <a:ext uri="{0D108BD9-81ED-4DB2-BD59-A6C34878D82A}">
                    <a16:rowId xmlns:a16="http://schemas.microsoft.com/office/drawing/2014/main" val="10002"/>
                  </a:ext>
                </a:extLst>
              </a:tr>
              <a:tr h="370840">
                <a:tc>
                  <a:txBody>
                    <a:bodyPr/>
                    <a:lstStyle/>
                    <a:p>
                      <a:r>
                        <a:rPr lang="fr-FR" dirty="0"/>
                        <a:t>Autonomisation entrepreneuriale</a:t>
                      </a:r>
                    </a:p>
                  </a:txBody>
                  <a:tcPr/>
                </a:tc>
                <a:tc>
                  <a:txBody>
                    <a:bodyPr/>
                    <a:lstStyle/>
                    <a:p>
                      <a:r>
                        <a:rPr lang="fr-FR" sz="1400" dirty="0"/>
                        <a:t>Information, sensibilisation des paysans entrepreneurs pour la production palmier à</a:t>
                      </a:r>
                      <a:r>
                        <a:rPr lang="fr-FR" sz="1400" baseline="0" dirty="0"/>
                        <a:t> huile, riz et </a:t>
                      </a:r>
                      <a:r>
                        <a:rPr lang="fr-FR" sz="1400" baseline="0" dirty="0" err="1"/>
                        <a:t>maÏs</a:t>
                      </a:r>
                      <a:endParaRPr lang="fr-FR" sz="1400" baseline="0" dirty="0"/>
                    </a:p>
                    <a:p>
                      <a:r>
                        <a:rPr lang="fr-FR" sz="1400" baseline="0" dirty="0" err="1"/>
                        <a:t>Msision</a:t>
                      </a:r>
                      <a:r>
                        <a:rPr lang="fr-FR" sz="1400" baseline="0" dirty="0"/>
                        <a:t> de lancement technique </a:t>
                      </a:r>
                    </a:p>
                  </a:txBody>
                  <a:tcPr/>
                </a:tc>
                <a:tc>
                  <a:txBody>
                    <a:bodyPr/>
                    <a:lstStyle/>
                    <a:p>
                      <a:r>
                        <a:rPr lang="fr-FR" sz="1400" i="1" dirty="0"/>
                        <a:t>Paysans des villages Aoun, </a:t>
                      </a:r>
                      <a:r>
                        <a:rPr lang="fr-FR" sz="1400" i="1" dirty="0" err="1"/>
                        <a:t>Yongoro</a:t>
                      </a:r>
                      <a:r>
                        <a:rPr lang="fr-FR" sz="1400" i="1" dirty="0"/>
                        <a:t>, Yongofongo,</a:t>
                      </a:r>
                      <a:r>
                        <a:rPr lang="fr-FR" sz="1400" i="1" baseline="0" dirty="0"/>
                        <a:t> </a:t>
                      </a:r>
                      <a:r>
                        <a:rPr lang="fr-FR" sz="1400" i="1" baseline="0" dirty="0" err="1"/>
                        <a:t>Lanome</a:t>
                      </a:r>
                      <a:r>
                        <a:rPr lang="fr-FR" sz="1400" i="1" baseline="0" dirty="0"/>
                        <a:t> mobilisés pour préparer des plantations, recevoir les outils et matériels de culture et la production ainsi que la récolte et la </a:t>
                      </a:r>
                      <a:r>
                        <a:rPr lang="fr-FR" sz="1400" i="1" baseline="0" dirty="0" err="1"/>
                        <a:t>commercilalisation</a:t>
                      </a:r>
                      <a:endParaRPr lang="fr-FR" sz="1400" i="1" dirty="0"/>
                    </a:p>
                  </a:txBody>
                  <a:tcPr/>
                </a:tc>
                <a:tc>
                  <a:txBody>
                    <a:bodyPr/>
                    <a:lstStyle/>
                    <a:p>
                      <a:r>
                        <a:rPr lang="fr-FR" sz="1200" dirty="0"/>
                        <a:t>Janvier </a:t>
                      </a:r>
                      <a:r>
                        <a:rPr lang="fr-FR" sz="1200" dirty="0" err="1"/>
                        <a:t>Décmbre</a:t>
                      </a:r>
                      <a:endParaRPr lang="fr-FR" sz="1200" dirty="0"/>
                    </a:p>
                  </a:txBody>
                  <a:tcPr/>
                </a:tc>
                <a:extLst>
                  <a:ext uri="{0D108BD9-81ED-4DB2-BD59-A6C34878D82A}">
                    <a16:rowId xmlns:a16="http://schemas.microsoft.com/office/drawing/2014/main" val="10003"/>
                  </a:ext>
                </a:extLst>
              </a:tr>
              <a:tr h="370840">
                <a:tc>
                  <a:txBody>
                    <a:bodyPr/>
                    <a:lstStyle/>
                    <a:p>
                      <a:r>
                        <a:rPr lang="fr-FR" dirty="0"/>
                        <a:t>Management</a:t>
                      </a:r>
                      <a:r>
                        <a:rPr lang="fr-FR" baseline="0" dirty="0"/>
                        <a:t> financière et innovation</a:t>
                      </a:r>
                      <a:endParaRPr lang="fr-FR" dirty="0"/>
                    </a:p>
                  </a:txBody>
                  <a:tcPr/>
                </a:tc>
                <a:tc>
                  <a:txBody>
                    <a:bodyPr/>
                    <a:lstStyle/>
                    <a:p>
                      <a:r>
                        <a:rPr lang="fr-FR" sz="1400" dirty="0"/>
                        <a:t>Formation de 2 leaders</a:t>
                      </a:r>
                    </a:p>
                  </a:txBody>
                  <a:tcPr/>
                </a:tc>
                <a:tc>
                  <a:txBody>
                    <a:bodyPr/>
                    <a:lstStyle/>
                    <a:p>
                      <a:r>
                        <a:rPr lang="fr-FR" sz="1400" i="1" baseline="0" dirty="0"/>
                        <a:t>Les coordonnateurs locaux formés et les détenteurs de l’autorité et du pouvoir traditionnel formés à    la gestion de la supervision</a:t>
                      </a:r>
                      <a:endParaRPr lang="fr-FR" sz="1400" i="1" dirty="0"/>
                    </a:p>
                  </a:txBody>
                  <a:tcPr/>
                </a:tc>
                <a:tc>
                  <a:txBody>
                    <a:bodyPr/>
                    <a:lstStyle/>
                    <a:p>
                      <a:r>
                        <a:rPr lang="fr-FR" sz="1200" dirty="0"/>
                        <a:t>Janvier décembre</a:t>
                      </a:r>
                    </a:p>
                  </a:txBody>
                  <a:tcPr/>
                </a:tc>
                <a:extLst>
                  <a:ext uri="{0D108BD9-81ED-4DB2-BD59-A6C34878D82A}">
                    <a16:rowId xmlns:a16="http://schemas.microsoft.com/office/drawing/2014/main" val="10004"/>
                  </a:ext>
                </a:extLst>
              </a:tr>
            </a:tbl>
          </a:graphicData>
        </a:graphic>
      </p:graphicFrame>
      <p:sp>
        <p:nvSpPr>
          <p:cNvPr id="13" name="Ellipse 12"/>
          <p:cNvSpPr/>
          <p:nvPr/>
        </p:nvSpPr>
        <p:spPr>
          <a:xfrm>
            <a:off x="1094834" y="1742028"/>
            <a:ext cx="1918449"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b="1" dirty="0">
                <a:latin typeface="Aharoni" panose="02010803020104030203" pitchFamily="2" charset="-79"/>
                <a:cs typeface="Aharoni" panose="02010803020104030203" pitchFamily="2" charset="-79"/>
              </a:rPr>
              <a:t>8. </a:t>
            </a:r>
            <a:r>
              <a:rPr lang="fr-FR" b="1" dirty="0">
                <a:latin typeface="Aharoni" panose="02010803020104030203" pitchFamily="2" charset="-79"/>
                <a:cs typeface="Aharoni" panose="02010803020104030203" pitchFamily="2" charset="-79"/>
              </a:rPr>
              <a:t>Activités 2020</a:t>
            </a:r>
            <a:endParaRPr lang="fr-FR" sz="2000" b="1"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887318990"/>
      </p:ext>
    </p:extLst>
  </p:cSld>
  <p:clrMapOvr>
    <a:masterClrMapping/>
  </p:clrMapOvr>
  <p:transition spd="slow" advTm="49000">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1058710646"/>
              </p:ext>
            </p:extLst>
          </p:nvPr>
        </p:nvGraphicFramePr>
        <p:xfrm>
          <a:off x="2032000" y="343150"/>
          <a:ext cx="8128000" cy="176123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3" name="Ellipse 12"/>
          <p:cNvSpPr/>
          <p:nvPr/>
        </p:nvSpPr>
        <p:spPr>
          <a:xfrm>
            <a:off x="636493" y="1795816"/>
            <a:ext cx="1918449"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b="1" dirty="0">
                <a:latin typeface="Aharoni" panose="02010803020104030203" pitchFamily="2" charset="-79"/>
                <a:cs typeface="Aharoni" panose="02010803020104030203" pitchFamily="2" charset="-79"/>
              </a:rPr>
              <a:t>9. </a:t>
            </a:r>
            <a:r>
              <a:rPr lang="fr-FR" sz="2000" b="1" dirty="0">
                <a:latin typeface="Aharoni" panose="02010803020104030203" pitchFamily="2" charset="-79"/>
                <a:cs typeface="Aharoni" panose="02010803020104030203" pitchFamily="2" charset="-79"/>
              </a:rPr>
              <a:t>Equipe</a:t>
            </a:r>
          </a:p>
        </p:txBody>
      </p:sp>
      <p:graphicFrame>
        <p:nvGraphicFramePr>
          <p:cNvPr id="19" name="Diagramme 18"/>
          <p:cNvGraphicFramePr/>
          <p:nvPr>
            <p:extLst>
              <p:ext uri="{D42A27DB-BD31-4B8C-83A1-F6EECF244321}">
                <p14:modId xmlns:p14="http://schemas.microsoft.com/office/powerpoint/2010/main" val="326352787"/>
              </p:ext>
            </p:extLst>
          </p:nvPr>
        </p:nvGraphicFramePr>
        <p:xfrm>
          <a:off x="2032000" y="3086734"/>
          <a:ext cx="8128000" cy="3051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0" name="Groupe 19"/>
          <p:cNvGrpSpPr/>
          <p:nvPr/>
        </p:nvGrpSpPr>
        <p:grpSpPr>
          <a:xfrm>
            <a:off x="547608" y="5359287"/>
            <a:ext cx="1432830" cy="725537"/>
            <a:chOff x="-1002879" y="4517782"/>
            <a:chExt cx="1432830" cy="725537"/>
          </a:xfrm>
        </p:grpSpPr>
        <p:sp>
          <p:nvSpPr>
            <p:cNvPr id="21" name="Rectangle 20"/>
            <p:cNvSpPr/>
            <p:nvPr/>
          </p:nvSpPr>
          <p:spPr>
            <a:xfrm>
              <a:off x="-1002879" y="4517782"/>
              <a:ext cx="1401311" cy="725537"/>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Rectangle 21"/>
            <p:cNvSpPr/>
            <p:nvPr/>
          </p:nvSpPr>
          <p:spPr>
            <a:xfrm>
              <a:off x="-971360" y="4517782"/>
              <a:ext cx="1401311" cy="7255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 tIns="8890" rIns="8890" bIns="102381" numCol="1" spcCol="1270" anchor="ctr" anchorCtr="0">
              <a:noAutofit/>
            </a:bodyPr>
            <a:lstStyle/>
            <a:p>
              <a:pPr lvl="0" algn="ctr" defTabSz="622300">
                <a:lnSpc>
                  <a:spcPct val="90000"/>
                </a:lnSpc>
                <a:spcBef>
                  <a:spcPct val="0"/>
                </a:spcBef>
                <a:spcAft>
                  <a:spcPct val="35000"/>
                </a:spcAft>
              </a:pPr>
              <a:r>
                <a:rPr lang="fr-FR" sz="1400" kern="1200" dirty="0"/>
                <a:t> Sous Coordination  </a:t>
              </a:r>
              <a:r>
                <a:rPr lang="fr-FR" sz="1400" kern="1200" dirty="0" err="1"/>
                <a:t>Ouango</a:t>
              </a:r>
              <a:endParaRPr lang="fr-FR" sz="1400" kern="1200" dirty="0"/>
            </a:p>
          </p:txBody>
        </p:sp>
      </p:grpSp>
      <p:grpSp>
        <p:nvGrpSpPr>
          <p:cNvPr id="23" name="Groupe 22"/>
          <p:cNvGrpSpPr/>
          <p:nvPr/>
        </p:nvGrpSpPr>
        <p:grpSpPr>
          <a:xfrm>
            <a:off x="8743661" y="5359287"/>
            <a:ext cx="2096404" cy="725537"/>
            <a:chOff x="1413251" y="2245229"/>
            <a:chExt cx="1401311" cy="725537"/>
          </a:xfrm>
        </p:grpSpPr>
        <p:sp>
          <p:nvSpPr>
            <p:cNvPr id="24" name="Rectangle 23"/>
            <p:cNvSpPr/>
            <p:nvPr/>
          </p:nvSpPr>
          <p:spPr>
            <a:xfrm>
              <a:off x="1413251" y="2245229"/>
              <a:ext cx="1401311" cy="725537"/>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Rectangle 24"/>
            <p:cNvSpPr/>
            <p:nvPr/>
          </p:nvSpPr>
          <p:spPr>
            <a:xfrm>
              <a:off x="1413251" y="2245229"/>
              <a:ext cx="1401311" cy="7255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 tIns="8890" rIns="8890" bIns="102381" numCol="1" spcCol="1270" anchor="ctr" anchorCtr="0">
              <a:noAutofit/>
            </a:bodyPr>
            <a:lstStyle/>
            <a:p>
              <a:pPr lvl="0" algn="ctr" defTabSz="622300">
                <a:lnSpc>
                  <a:spcPct val="90000"/>
                </a:lnSpc>
                <a:spcBef>
                  <a:spcPct val="0"/>
                </a:spcBef>
                <a:spcAft>
                  <a:spcPct val="35000"/>
                </a:spcAft>
              </a:pPr>
              <a:r>
                <a:rPr lang="fr-FR" sz="1400" kern="1200" dirty="0"/>
                <a:t>Sous Coordination Bangassou</a:t>
              </a:r>
            </a:p>
          </p:txBody>
        </p:sp>
      </p:grpSp>
      <p:cxnSp>
        <p:nvCxnSpPr>
          <p:cNvPr id="27" name="Connecteur droit 26"/>
          <p:cNvCxnSpPr/>
          <p:nvPr/>
        </p:nvCxnSpPr>
        <p:spPr>
          <a:xfrm flipV="1">
            <a:off x="1264023" y="5204012"/>
            <a:ext cx="8310283" cy="13448"/>
          </a:xfrm>
          <a:prstGeom prst="line">
            <a:avLst/>
          </a:prstGeom>
          <a:ln w="38100">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flipH="1">
            <a:off x="1232504" y="5191199"/>
            <a:ext cx="15759" cy="174812"/>
          </a:xfrm>
          <a:prstGeom prst="line">
            <a:avLst/>
          </a:prstGeom>
          <a:ln w="38100">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40" name="Connecteur droit 39"/>
          <p:cNvCxnSpPr/>
          <p:nvPr/>
        </p:nvCxnSpPr>
        <p:spPr>
          <a:xfrm flipH="1">
            <a:off x="2931316" y="5170395"/>
            <a:ext cx="15759" cy="174812"/>
          </a:xfrm>
          <a:prstGeom prst="line">
            <a:avLst/>
          </a:prstGeom>
          <a:ln w="38100">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flipH="1">
            <a:off x="9590066" y="5217460"/>
            <a:ext cx="15759" cy="174812"/>
          </a:xfrm>
          <a:prstGeom prst="line">
            <a:avLst/>
          </a:prstGeom>
          <a:ln w="38100">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4894779"/>
      </p:ext>
    </p:extLst>
  </p:cSld>
  <p:clrMapOvr>
    <a:masterClrMapping/>
  </p:clrMapOvr>
  <mc:AlternateContent xmlns:mc="http://schemas.openxmlformats.org/markup-compatibility/2006" xmlns:p14="http://schemas.microsoft.com/office/powerpoint/2010/main">
    <mc:Choice Requires="p14">
      <p:transition spd="slow" p14:dur="4400" advTm="47000">
        <p14:honeycomb/>
      </p:transition>
    </mc:Choice>
    <mc:Fallback xmlns="">
      <p:transition spd="slow" advTm="47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420687" y="349624"/>
            <a:ext cx="1402080" cy="1937645"/>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3391015657"/>
              </p:ext>
            </p:extLst>
          </p:nvPr>
        </p:nvGraphicFramePr>
        <p:xfrm>
          <a:off x="2032000" y="343150"/>
          <a:ext cx="8128000" cy="176123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algn="l">
                        <a:lnSpc>
                          <a:spcPct val="100000"/>
                        </a:lnSpc>
                        <a:spcAft>
                          <a:spcPts val="1000"/>
                        </a:spcAft>
                        <a:tabLst>
                          <a:tab pos="1481455" algn="l"/>
                        </a:tabLst>
                      </a:pPr>
                      <a:r>
                        <a:rPr lang="fr-FR" sz="3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GROUPEMENT AGROPASTORAL  POUR LE DEVELOPPEMENT  DE YONGORO</a:t>
                      </a:r>
                    </a:p>
                    <a:p>
                      <a:pPr algn="l">
                        <a:lnSpc>
                          <a:spcPct val="105000"/>
                        </a:lnSpc>
                        <a:spcAft>
                          <a:spcPts val="1000"/>
                        </a:spcAft>
                        <a:tabLst>
                          <a:tab pos="1481455" algn="l"/>
                        </a:tabLst>
                      </a:pPr>
                      <a:r>
                        <a:rPr lang="fr-FR" sz="1800" b="1" i="1" kern="1200" dirty="0">
                          <a:solidFill>
                            <a:schemeClr val="bg1"/>
                          </a:solidFill>
                          <a:effectLst/>
                          <a:latin typeface="+mn-lt"/>
                          <a:ea typeface="+mn-ea"/>
                          <a:cs typeface="+mn-cs"/>
                        </a:rPr>
                        <a:t>Engager aujourd’hui et gagner demain</a:t>
                      </a:r>
                      <a:endParaRPr lang="fr-FR" sz="1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9535" marR="89535"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DECISION D’AGREMENT : N°439/MATDDL/DIRCAB/DGAT/DAPCA/SASE du 27 juillet 2018</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05000"/>
                        </a:lnSpc>
                        <a:spcAft>
                          <a:spcPts val="0"/>
                        </a:spcAft>
                      </a:pPr>
                      <a:r>
                        <a:rPr lang="fr-FR"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RCCM : CA/BG/2018C1311  - NIF M357584R001  - BP 1633 – Bangui République Centrafricaine +236 75 24 14 37 email : leonpekekoukou@gmail.com</a:t>
                      </a:r>
                      <a:endParaRPr lang="fr-F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3" name="Ellipse 12"/>
          <p:cNvSpPr/>
          <p:nvPr/>
        </p:nvSpPr>
        <p:spPr>
          <a:xfrm>
            <a:off x="487025" y="2037863"/>
            <a:ext cx="2671484" cy="12909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b="1" dirty="0">
                <a:latin typeface="Aharoni" panose="02010803020104030203" pitchFamily="2" charset="-79"/>
                <a:cs typeface="Aharoni" panose="02010803020104030203" pitchFamily="2" charset="-79"/>
              </a:rPr>
              <a:t>10. </a:t>
            </a:r>
            <a:r>
              <a:rPr lang="fr-FR" sz="2000" b="1" dirty="0">
                <a:latin typeface="Aharoni" panose="02010803020104030203" pitchFamily="2" charset="-79"/>
                <a:cs typeface="Aharoni" panose="02010803020104030203" pitchFamily="2" charset="-79"/>
              </a:rPr>
              <a:t>Zone d’intervention </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57402" y="3812342"/>
            <a:ext cx="4834597" cy="3045658"/>
          </a:xfrm>
          <a:prstGeom prst="rect">
            <a:avLst/>
          </a:prstGeom>
        </p:spPr>
      </p:pic>
      <p:graphicFrame>
        <p:nvGraphicFramePr>
          <p:cNvPr id="6" name="Tableau 5"/>
          <p:cNvGraphicFramePr>
            <a:graphicFrameLocks noGrp="1"/>
          </p:cNvGraphicFramePr>
          <p:nvPr>
            <p:extLst>
              <p:ext uri="{D42A27DB-BD31-4B8C-83A1-F6EECF244321}">
                <p14:modId xmlns:p14="http://schemas.microsoft.com/office/powerpoint/2010/main" val="340797663"/>
              </p:ext>
            </p:extLst>
          </p:nvPr>
        </p:nvGraphicFramePr>
        <p:xfrm>
          <a:off x="-3" y="3745093"/>
          <a:ext cx="7357404" cy="3190185"/>
        </p:xfrm>
        <a:graphic>
          <a:graphicData uri="http://schemas.openxmlformats.org/drawingml/2006/table">
            <a:tbl>
              <a:tblPr/>
              <a:tblGrid>
                <a:gridCol w="1147954">
                  <a:extLst>
                    <a:ext uri="{9D8B030D-6E8A-4147-A177-3AD203B41FA5}">
                      <a16:colId xmlns:a16="http://schemas.microsoft.com/office/drawing/2014/main" val="20000"/>
                    </a:ext>
                  </a:extLst>
                </a:gridCol>
                <a:gridCol w="1241890">
                  <a:extLst>
                    <a:ext uri="{9D8B030D-6E8A-4147-A177-3AD203B41FA5}">
                      <a16:colId xmlns:a16="http://schemas.microsoft.com/office/drawing/2014/main" val="20001"/>
                    </a:ext>
                  </a:extLst>
                </a:gridCol>
                <a:gridCol w="1241890">
                  <a:extLst>
                    <a:ext uri="{9D8B030D-6E8A-4147-A177-3AD203B41FA5}">
                      <a16:colId xmlns:a16="http://schemas.microsoft.com/office/drawing/2014/main" val="20002"/>
                    </a:ext>
                  </a:extLst>
                </a:gridCol>
                <a:gridCol w="1241890">
                  <a:extLst>
                    <a:ext uri="{9D8B030D-6E8A-4147-A177-3AD203B41FA5}">
                      <a16:colId xmlns:a16="http://schemas.microsoft.com/office/drawing/2014/main" val="20003"/>
                    </a:ext>
                  </a:extLst>
                </a:gridCol>
                <a:gridCol w="1241890">
                  <a:extLst>
                    <a:ext uri="{9D8B030D-6E8A-4147-A177-3AD203B41FA5}">
                      <a16:colId xmlns:a16="http://schemas.microsoft.com/office/drawing/2014/main" val="20004"/>
                    </a:ext>
                  </a:extLst>
                </a:gridCol>
                <a:gridCol w="1241890">
                  <a:extLst>
                    <a:ext uri="{9D8B030D-6E8A-4147-A177-3AD203B41FA5}">
                      <a16:colId xmlns:a16="http://schemas.microsoft.com/office/drawing/2014/main" val="20005"/>
                    </a:ext>
                  </a:extLst>
                </a:gridCol>
              </a:tblGrid>
              <a:tr h="464823">
                <a:tc>
                  <a:txBody>
                    <a:bodyPr/>
                    <a:lstStyle/>
                    <a:p>
                      <a:pPr algn="ctr"/>
                      <a:r>
                        <a:rPr lang="fr-FR" sz="1100" b="1" dirty="0">
                          <a:solidFill>
                            <a:schemeClr val="tx1"/>
                          </a:solidFill>
                          <a:hlinkClick r:id="rId3" tooltip="Sous-préfectures de République centrafricaine"/>
                        </a:rPr>
                        <a:t>Sous-préfectures</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ctr"/>
                      <a:r>
                        <a:rPr lang="fr-FR" sz="1100" b="1">
                          <a:solidFill>
                            <a:schemeClr val="tx1"/>
                          </a:solidFill>
                          <a:hlinkClick r:id="rId4" tooltip="Commune (République centrafricaine)"/>
                        </a:rPr>
                        <a:t>communes</a:t>
                      </a:r>
                      <a:endParaRPr lang="fr-FR" sz="110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ctr"/>
                      <a:r>
                        <a:rPr lang="fr-FR" sz="1100" b="1" dirty="0"/>
                        <a:t>superficie</a:t>
                      </a:r>
                      <a:br>
                        <a:rPr lang="fr-FR" sz="1100" dirty="0"/>
                      </a:br>
                      <a:r>
                        <a:rPr lang="fr-FR" sz="1100" dirty="0"/>
                        <a:t>(km²)</a:t>
                      </a:r>
                      <a:r>
                        <a:rPr lang="fr-FR" sz="1100" baseline="30000" dirty="0">
                          <a:hlinkClick r:id="rId5"/>
                        </a:rPr>
                        <a:t>4</a:t>
                      </a:r>
                      <a:endParaRPr lang="fr-FR" sz="1100" dirty="0"/>
                    </a:p>
                  </a:txBody>
                  <a:tcPr marL="58302" marR="58302" marT="29151" marB="29151" anchor="ctr">
                    <a:lnL>
                      <a:noFill/>
                    </a:lnL>
                    <a:lnR>
                      <a:noFill/>
                    </a:lnR>
                    <a:lnT>
                      <a:noFill/>
                    </a:lnT>
                    <a:lnB>
                      <a:noFill/>
                    </a:lnB>
                    <a:solidFill>
                      <a:schemeClr val="bg1"/>
                    </a:solidFill>
                  </a:tcPr>
                </a:tc>
                <a:tc>
                  <a:txBody>
                    <a:bodyPr/>
                    <a:lstStyle/>
                    <a:p>
                      <a:pPr algn="ctr"/>
                      <a:r>
                        <a:rPr lang="fr-FR" sz="1100" b="1" dirty="0"/>
                        <a:t>population</a:t>
                      </a:r>
                      <a:br>
                        <a:rPr lang="fr-FR" sz="1100" dirty="0"/>
                      </a:br>
                      <a:r>
                        <a:rPr lang="fr-FR" sz="1100" dirty="0"/>
                        <a:t>(hab. 2015)</a:t>
                      </a:r>
                      <a:r>
                        <a:rPr lang="fr-FR" sz="1100" baseline="30000" dirty="0">
                          <a:hlinkClick r:id="rId6"/>
                        </a:rPr>
                        <a:t>5</a:t>
                      </a:r>
                      <a:endParaRPr lang="fr-FR" sz="1100" dirty="0"/>
                    </a:p>
                  </a:txBody>
                  <a:tcPr marL="58302" marR="58302" marT="29151" marB="29151" anchor="ctr">
                    <a:lnL>
                      <a:noFill/>
                    </a:lnL>
                    <a:lnR>
                      <a:noFill/>
                    </a:lnR>
                    <a:lnT>
                      <a:noFill/>
                    </a:lnT>
                    <a:lnB>
                      <a:noFill/>
                    </a:lnB>
                    <a:solidFill>
                      <a:schemeClr val="bg1"/>
                    </a:solidFill>
                  </a:tcPr>
                </a:tc>
                <a:tc>
                  <a:txBody>
                    <a:bodyPr/>
                    <a:lstStyle/>
                    <a:p>
                      <a:pPr algn="ctr"/>
                      <a:r>
                        <a:rPr lang="fr-FR" sz="1100" b="1" dirty="0"/>
                        <a:t>villages</a:t>
                      </a:r>
                      <a:br>
                        <a:rPr lang="fr-FR" sz="1100" dirty="0"/>
                      </a:br>
                      <a:r>
                        <a:rPr lang="fr-FR" sz="1100" dirty="0"/>
                        <a:t>(</a:t>
                      </a:r>
                      <a:r>
                        <a:rPr lang="fr-FR" sz="1100" dirty="0" err="1"/>
                        <a:t>nbre</a:t>
                      </a:r>
                      <a:r>
                        <a:rPr lang="fr-FR" sz="1100" dirty="0"/>
                        <a:t> 2003)</a:t>
                      </a:r>
                      <a:r>
                        <a:rPr lang="fr-FR" sz="1100" baseline="30000" dirty="0">
                          <a:hlinkClick r:id="rId7"/>
                        </a:rPr>
                        <a:t>6</a:t>
                      </a:r>
                      <a:endParaRPr lang="fr-FR" sz="1100" dirty="0"/>
                    </a:p>
                  </a:txBody>
                  <a:tcPr marL="58302" marR="58302" marT="29151" marB="29151" anchor="ctr">
                    <a:lnL>
                      <a:noFill/>
                    </a:lnL>
                    <a:lnR>
                      <a:noFill/>
                    </a:lnR>
                    <a:lnT>
                      <a:noFill/>
                    </a:lnT>
                    <a:lnB>
                      <a:noFill/>
                    </a:lnB>
                    <a:solidFill>
                      <a:schemeClr val="bg1"/>
                    </a:solidFill>
                  </a:tcPr>
                </a:tc>
                <a:tc>
                  <a:txBody>
                    <a:bodyPr/>
                    <a:lstStyle/>
                    <a:p>
                      <a:pPr algn="ctr"/>
                      <a:r>
                        <a:rPr lang="fr-FR" sz="1100" b="1" dirty="0"/>
                        <a:t>quartiers</a:t>
                      </a:r>
                      <a:br>
                        <a:rPr lang="fr-FR" sz="1100" dirty="0"/>
                      </a:br>
                      <a:r>
                        <a:rPr lang="fr-FR" sz="1100" dirty="0"/>
                        <a:t>(</a:t>
                      </a:r>
                      <a:r>
                        <a:rPr lang="fr-FR" sz="1100" dirty="0" err="1"/>
                        <a:t>nbre</a:t>
                      </a:r>
                      <a:r>
                        <a:rPr lang="fr-FR" sz="1100" dirty="0"/>
                        <a:t> 2003)</a:t>
                      </a:r>
                      <a:r>
                        <a:rPr lang="fr-FR" sz="1100" baseline="30000" dirty="0">
                          <a:hlinkClick r:id="rId7"/>
                        </a:rPr>
                        <a:t>6</a:t>
                      </a:r>
                      <a:r>
                        <a:rPr lang="fr-FR" sz="1100" dirty="0"/>
                        <a:t> </a:t>
                      </a:r>
                    </a:p>
                  </a:txBody>
                  <a:tcPr marL="58302" marR="58302" marT="29151" marB="29151" anchor="ctr">
                    <a:lnL>
                      <a:noFill/>
                    </a:lnL>
                    <a:lnR>
                      <a:noFill/>
                    </a:lnR>
                    <a:lnT>
                      <a:noFill/>
                    </a:lnT>
                    <a:lnB>
                      <a:noFill/>
                    </a:lnB>
                    <a:solidFill>
                      <a:schemeClr val="bg1"/>
                    </a:solidFill>
                  </a:tcPr>
                </a:tc>
                <a:extLst>
                  <a:ext uri="{0D108BD9-81ED-4DB2-BD59-A6C34878D82A}">
                    <a16:rowId xmlns:a16="http://schemas.microsoft.com/office/drawing/2014/main" val="10000"/>
                  </a:ext>
                </a:extLst>
              </a:tr>
              <a:tr h="185929">
                <a:tc>
                  <a:txBody>
                    <a:bodyPr/>
                    <a:lstStyle/>
                    <a:p>
                      <a:r>
                        <a:rPr lang="fr-FR" sz="1100" b="1" dirty="0">
                          <a:solidFill>
                            <a:schemeClr val="tx1"/>
                          </a:solidFill>
                          <a:hlinkClick r:id="rId8" tooltip="Bakouma"/>
                        </a:rPr>
                        <a:t>Bakouma</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r>
                        <a:rPr lang="fr-FR" sz="1100">
                          <a:solidFill>
                            <a:schemeClr val="tx1"/>
                          </a:solidFill>
                          <a:hlinkClick r:id="rId8" tooltip="Bakouma"/>
                        </a:rPr>
                        <a:t>Bakouma</a:t>
                      </a:r>
                      <a:endParaRPr lang="fr-FR" sz="110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17 511,30</a:t>
                      </a:r>
                    </a:p>
                  </a:txBody>
                  <a:tcPr marL="58302" marR="58302" marT="29151" marB="29151" anchor="ctr">
                    <a:lnL>
                      <a:noFill/>
                    </a:lnL>
                    <a:lnR>
                      <a:noFill/>
                    </a:lnR>
                    <a:lnT>
                      <a:noFill/>
                    </a:lnT>
                    <a:lnB>
                      <a:noFill/>
                    </a:lnB>
                  </a:tcPr>
                </a:tc>
                <a:tc>
                  <a:txBody>
                    <a:bodyPr/>
                    <a:lstStyle/>
                    <a:p>
                      <a:pPr algn="r"/>
                      <a:r>
                        <a:rPr lang="fr-FR" sz="1100"/>
                        <a:t>27 121</a:t>
                      </a:r>
                    </a:p>
                  </a:txBody>
                  <a:tcPr marL="58302" marR="58302" marT="29151" marB="29151" anchor="ctr">
                    <a:lnL>
                      <a:noFill/>
                    </a:lnL>
                    <a:lnR>
                      <a:noFill/>
                    </a:lnR>
                    <a:lnT>
                      <a:noFill/>
                    </a:lnT>
                    <a:lnB>
                      <a:noFill/>
                    </a:lnB>
                  </a:tcPr>
                </a:tc>
                <a:tc>
                  <a:txBody>
                    <a:bodyPr/>
                    <a:lstStyle/>
                    <a:p>
                      <a:pPr algn="r"/>
                      <a:r>
                        <a:rPr lang="fr-FR" sz="1100"/>
                        <a:t>63</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1"/>
                  </a:ext>
                </a:extLst>
              </a:tr>
              <a:tr h="185929">
                <a:tc rowSpan="4">
                  <a:txBody>
                    <a:bodyPr/>
                    <a:lstStyle/>
                    <a:p>
                      <a:r>
                        <a:rPr lang="fr-FR" sz="1100" b="1" dirty="0">
                          <a:solidFill>
                            <a:schemeClr val="tx1"/>
                          </a:solidFill>
                          <a:hlinkClick r:id="rId9" tooltip="Bangassou"/>
                        </a:rPr>
                        <a:t>Bangassou</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r>
                        <a:rPr lang="fr-FR" sz="1100">
                          <a:solidFill>
                            <a:schemeClr val="tx1"/>
                          </a:solidFill>
                          <a:hlinkClick r:id="rId9" tooltip="Bangassou"/>
                        </a:rPr>
                        <a:t>Bangassou</a:t>
                      </a:r>
                      <a:endParaRPr lang="fr-FR" sz="110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51,78</a:t>
                      </a:r>
                    </a:p>
                  </a:txBody>
                  <a:tcPr marL="58302" marR="58302" marT="29151" marB="29151" anchor="ctr">
                    <a:lnL>
                      <a:noFill/>
                    </a:lnL>
                    <a:lnR>
                      <a:noFill/>
                    </a:lnR>
                    <a:lnT>
                      <a:noFill/>
                    </a:lnT>
                    <a:lnB>
                      <a:noFill/>
                    </a:lnB>
                  </a:tcPr>
                </a:tc>
                <a:tc>
                  <a:txBody>
                    <a:bodyPr/>
                    <a:lstStyle/>
                    <a:p>
                      <a:pPr algn="r"/>
                      <a:r>
                        <a:rPr lang="fr-FR" sz="1100"/>
                        <a:t>39 611</a:t>
                      </a:r>
                    </a:p>
                  </a:txBody>
                  <a:tcPr marL="58302" marR="58302" marT="29151" marB="29151" anchor="ctr">
                    <a:lnL>
                      <a:noFill/>
                    </a:lnL>
                    <a:lnR>
                      <a:noFill/>
                    </a:lnR>
                    <a:lnT>
                      <a:noFill/>
                    </a:lnT>
                    <a:lnB>
                      <a:noFill/>
                    </a:lnB>
                  </a:tcPr>
                </a:tc>
                <a:tc>
                  <a:txBody>
                    <a:bodyPr/>
                    <a:lstStyle/>
                    <a:p>
                      <a:pPr algn="r"/>
                      <a:r>
                        <a:rPr lang="fr-FR" sz="1100"/>
                        <a:t>0</a:t>
                      </a:r>
                    </a:p>
                  </a:txBody>
                  <a:tcPr marL="58302" marR="58302" marT="29151" marB="29151" anchor="ctr">
                    <a:lnL>
                      <a:noFill/>
                    </a:lnL>
                    <a:lnR>
                      <a:noFill/>
                    </a:lnR>
                    <a:lnT>
                      <a:noFill/>
                    </a:lnT>
                    <a:lnB>
                      <a:noFill/>
                    </a:lnB>
                  </a:tcPr>
                </a:tc>
                <a:tc>
                  <a:txBody>
                    <a:bodyPr/>
                    <a:lstStyle/>
                    <a:p>
                      <a:pPr algn="r"/>
                      <a:r>
                        <a:rPr lang="fr-FR" sz="1100" dirty="0"/>
                        <a:t>49 </a:t>
                      </a:r>
                    </a:p>
                  </a:txBody>
                  <a:tcPr marL="58302" marR="58302" marT="29151" marB="29151" anchor="ctr">
                    <a:lnL>
                      <a:noFill/>
                    </a:lnL>
                    <a:lnR>
                      <a:noFill/>
                    </a:lnR>
                    <a:lnT>
                      <a:noFill/>
                    </a:lnT>
                    <a:lnB>
                      <a:noFill/>
                    </a:lnB>
                  </a:tcPr>
                </a:tc>
                <a:extLst>
                  <a:ext uri="{0D108BD9-81ED-4DB2-BD59-A6C34878D82A}">
                    <a16:rowId xmlns:a16="http://schemas.microsoft.com/office/drawing/2014/main" val="10002"/>
                  </a:ext>
                </a:extLst>
              </a:tr>
              <a:tr h="325376">
                <a:tc vMerge="1">
                  <a:txBody>
                    <a:bodyPr/>
                    <a:lstStyle/>
                    <a:p>
                      <a:endParaRPr lang="fr-FR"/>
                    </a:p>
                  </a:txBody>
                  <a:tcPr/>
                </a:tc>
                <a:tc>
                  <a:txBody>
                    <a:bodyPr/>
                    <a:lstStyle/>
                    <a:p>
                      <a:r>
                        <a:rPr lang="fr-FR" sz="1100" dirty="0" err="1">
                          <a:solidFill>
                            <a:schemeClr val="tx1"/>
                          </a:solidFill>
                          <a:hlinkClick r:id="rId10" tooltip="Sayo-Niakari"/>
                        </a:rPr>
                        <a:t>Sayo-Niakari</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696,06</a:t>
                      </a:r>
                    </a:p>
                  </a:txBody>
                  <a:tcPr marL="58302" marR="58302" marT="29151" marB="29151" anchor="ctr">
                    <a:lnL>
                      <a:noFill/>
                    </a:lnL>
                    <a:lnR>
                      <a:noFill/>
                    </a:lnR>
                    <a:lnT>
                      <a:noFill/>
                    </a:lnT>
                    <a:lnB>
                      <a:noFill/>
                    </a:lnB>
                  </a:tcPr>
                </a:tc>
                <a:tc>
                  <a:txBody>
                    <a:bodyPr/>
                    <a:lstStyle/>
                    <a:p>
                      <a:pPr algn="r"/>
                      <a:r>
                        <a:rPr lang="fr-FR" sz="1100"/>
                        <a:t>16 045</a:t>
                      </a:r>
                    </a:p>
                  </a:txBody>
                  <a:tcPr marL="58302" marR="58302" marT="29151" marB="29151" anchor="ctr">
                    <a:lnL>
                      <a:noFill/>
                    </a:lnL>
                    <a:lnR>
                      <a:noFill/>
                    </a:lnR>
                    <a:lnT>
                      <a:noFill/>
                    </a:lnT>
                    <a:lnB>
                      <a:noFill/>
                    </a:lnB>
                  </a:tcPr>
                </a:tc>
                <a:tc>
                  <a:txBody>
                    <a:bodyPr/>
                    <a:lstStyle/>
                    <a:p>
                      <a:pPr algn="r"/>
                      <a:r>
                        <a:rPr lang="fr-FR" sz="1100"/>
                        <a:t>47</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3"/>
                  </a:ext>
                </a:extLst>
              </a:tr>
              <a:tr h="325376">
                <a:tc vMerge="1">
                  <a:txBody>
                    <a:bodyPr/>
                    <a:lstStyle/>
                    <a:p>
                      <a:endParaRPr lang="fr-FR"/>
                    </a:p>
                  </a:txBody>
                  <a:tcPr/>
                </a:tc>
                <a:tc>
                  <a:txBody>
                    <a:bodyPr/>
                    <a:lstStyle/>
                    <a:p>
                      <a:r>
                        <a:rPr lang="fr-FR" sz="1100" dirty="0" err="1">
                          <a:solidFill>
                            <a:schemeClr val="tx1"/>
                          </a:solidFill>
                          <a:hlinkClick r:id="rId11" tooltip="Voungba-Balifondo"/>
                        </a:rPr>
                        <a:t>Voungba-Balifondo</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3 964,80</a:t>
                      </a:r>
                    </a:p>
                  </a:txBody>
                  <a:tcPr marL="58302" marR="58302" marT="29151" marB="29151" anchor="ctr">
                    <a:lnL>
                      <a:noFill/>
                    </a:lnL>
                    <a:lnR>
                      <a:noFill/>
                    </a:lnR>
                    <a:lnT>
                      <a:noFill/>
                    </a:lnT>
                    <a:lnB>
                      <a:noFill/>
                    </a:lnB>
                  </a:tcPr>
                </a:tc>
                <a:tc>
                  <a:txBody>
                    <a:bodyPr/>
                    <a:lstStyle/>
                    <a:p>
                      <a:pPr algn="r"/>
                      <a:r>
                        <a:rPr lang="fr-FR" sz="1100"/>
                        <a:t>8 893</a:t>
                      </a:r>
                    </a:p>
                  </a:txBody>
                  <a:tcPr marL="58302" marR="58302" marT="29151" marB="29151" anchor="ctr">
                    <a:lnL>
                      <a:noFill/>
                    </a:lnL>
                    <a:lnR>
                      <a:noFill/>
                    </a:lnR>
                    <a:lnT>
                      <a:noFill/>
                    </a:lnT>
                    <a:lnB>
                      <a:noFill/>
                    </a:lnB>
                  </a:tcPr>
                </a:tc>
                <a:tc>
                  <a:txBody>
                    <a:bodyPr/>
                    <a:lstStyle/>
                    <a:p>
                      <a:pPr algn="r"/>
                      <a:r>
                        <a:rPr lang="fr-FR" sz="1100"/>
                        <a:t>26</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4"/>
                  </a:ext>
                </a:extLst>
              </a:tr>
              <a:tr h="325376">
                <a:tc vMerge="1">
                  <a:txBody>
                    <a:bodyPr/>
                    <a:lstStyle/>
                    <a:p>
                      <a:endParaRPr lang="fr-FR"/>
                    </a:p>
                  </a:txBody>
                  <a:tcPr/>
                </a:tc>
                <a:tc>
                  <a:txBody>
                    <a:bodyPr/>
                    <a:lstStyle/>
                    <a:p>
                      <a:r>
                        <a:rPr lang="fr-FR" sz="1100" dirty="0" err="1">
                          <a:solidFill>
                            <a:schemeClr val="tx1"/>
                          </a:solidFill>
                          <a:hlinkClick r:id="rId12" tooltip="Zangandou"/>
                        </a:rPr>
                        <a:t>Zangandou</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2 660,40</a:t>
                      </a:r>
                    </a:p>
                  </a:txBody>
                  <a:tcPr marL="58302" marR="58302" marT="29151" marB="29151" anchor="ctr">
                    <a:lnL>
                      <a:noFill/>
                    </a:lnL>
                    <a:lnR>
                      <a:noFill/>
                    </a:lnR>
                    <a:lnT>
                      <a:noFill/>
                    </a:lnT>
                    <a:lnB>
                      <a:noFill/>
                    </a:lnB>
                  </a:tcPr>
                </a:tc>
                <a:tc>
                  <a:txBody>
                    <a:bodyPr/>
                    <a:lstStyle/>
                    <a:p>
                      <a:pPr algn="r"/>
                      <a:r>
                        <a:rPr lang="fr-FR" sz="1100"/>
                        <a:t>17 087</a:t>
                      </a:r>
                    </a:p>
                  </a:txBody>
                  <a:tcPr marL="58302" marR="58302" marT="29151" marB="29151" anchor="ctr">
                    <a:lnL>
                      <a:noFill/>
                    </a:lnL>
                    <a:lnR>
                      <a:noFill/>
                    </a:lnR>
                    <a:lnT>
                      <a:noFill/>
                    </a:lnT>
                    <a:lnB>
                      <a:noFill/>
                    </a:lnB>
                  </a:tcPr>
                </a:tc>
                <a:tc>
                  <a:txBody>
                    <a:bodyPr/>
                    <a:lstStyle/>
                    <a:p>
                      <a:pPr algn="r"/>
                      <a:r>
                        <a:rPr lang="fr-FR" sz="1100"/>
                        <a:t>42</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5"/>
                  </a:ext>
                </a:extLst>
              </a:tr>
              <a:tr h="185929">
                <a:tc rowSpan="2">
                  <a:txBody>
                    <a:bodyPr/>
                    <a:lstStyle/>
                    <a:p>
                      <a:r>
                        <a:rPr lang="fr-FR" sz="1100" b="1" dirty="0" err="1">
                          <a:solidFill>
                            <a:schemeClr val="tx1"/>
                          </a:solidFill>
                          <a:hlinkClick r:id="rId13" tooltip="Gambo (République centrafricaine)"/>
                        </a:rPr>
                        <a:t>Gambo</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r>
                        <a:rPr lang="fr-FR" sz="1100" dirty="0" err="1">
                          <a:solidFill>
                            <a:schemeClr val="tx1"/>
                          </a:solidFill>
                          <a:hlinkClick r:id="rId13" tooltip="Gambo (République centrafricaine)"/>
                        </a:rPr>
                        <a:t>Gambo</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5 189,45</a:t>
                      </a:r>
                    </a:p>
                  </a:txBody>
                  <a:tcPr marL="58302" marR="58302" marT="29151" marB="29151" anchor="ctr">
                    <a:lnL>
                      <a:noFill/>
                    </a:lnL>
                    <a:lnR>
                      <a:noFill/>
                    </a:lnR>
                    <a:lnT>
                      <a:noFill/>
                    </a:lnT>
                    <a:lnB>
                      <a:noFill/>
                    </a:lnB>
                  </a:tcPr>
                </a:tc>
                <a:tc>
                  <a:txBody>
                    <a:bodyPr/>
                    <a:lstStyle/>
                    <a:p>
                      <a:pPr algn="r"/>
                      <a:r>
                        <a:rPr lang="fr-FR" sz="1100"/>
                        <a:t>13 087</a:t>
                      </a:r>
                    </a:p>
                  </a:txBody>
                  <a:tcPr marL="58302" marR="58302" marT="29151" marB="29151" anchor="ctr">
                    <a:lnL>
                      <a:noFill/>
                    </a:lnL>
                    <a:lnR>
                      <a:noFill/>
                    </a:lnR>
                    <a:lnT>
                      <a:noFill/>
                    </a:lnT>
                    <a:lnB>
                      <a:noFill/>
                    </a:lnB>
                  </a:tcPr>
                </a:tc>
                <a:tc>
                  <a:txBody>
                    <a:bodyPr/>
                    <a:lstStyle/>
                    <a:p>
                      <a:pPr algn="r"/>
                      <a:r>
                        <a:rPr lang="fr-FR" sz="1100"/>
                        <a:t>43</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6"/>
                  </a:ext>
                </a:extLst>
              </a:tr>
              <a:tr h="185929">
                <a:tc vMerge="1">
                  <a:txBody>
                    <a:bodyPr/>
                    <a:lstStyle/>
                    <a:p>
                      <a:endParaRPr lang="fr-FR"/>
                    </a:p>
                  </a:txBody>
                  <a:tcPr/>
                </a:tc>
                <a:tc>
                  <a:txBody>
                    <a:bodyPr/>
                    <a:lstStyle/>
                    <a:p>
                      <a:r>
                        <a:rPr lang="fr-FR" sz="1100" dirty="0" err="1">
                          <a:solidFill>
                            <a:schemeClr val="tx1"/>
                          </a:solidFill>
                          <a:hlinkClick r:id="rId14" tooltip="Ngandou"/>
                        </a:rPr>
                        <a:t>Ngandou</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1 227,17</a:t>
                      </a:r>
                    </a:p>
                  </a:txBody>
                  <a:tcPr marL="58302" marR="58302" marT="29151" marB="29151" anchor="ctr">
                    <a:lnL>
                      <a:noFill/>
                    </a:lnL>
                    <a:lnR>
                      <a:noFill/>
                    </a:lnR>
                    <a:lnT>
                      <a:noFill/>
                    </a:lnT>
                    <a:lnB>
                      <a:noFill/>
                    </a:lnB>
                  </a:tcPr>
                </a:tc>
                <a:tc>
                  <a:txBody>
                    <a:bodyPr/>
                    <a:lstStyle/>
                    <a:p>
                      <a:pPr algn="r"/>
                      <a:r>
                        <a:rPr lang="fr-FR" sz="1100"/>
                        <a:t>12 591</a:t>
                      </a:r>
                    </a:p>
                  </a:txBody>
                  <a:tcPr marL="58302" marR="58302" marT="29151" marB="29151" anchor="ctr">
                    <a:lnL>
                      <a:noFill/>
                    </a:lnL>
                    <a:lnR>
                      <a:noFill/>
                    </a:lnR>
                    <a:lnT>
                      <a:noFill/>
                    </a:lnT>
                    <a:lnB>
                      <a:noFill/>
                    </a:lnB>
                  </a:tcPr>
                </a:tc>
                <a:tc>
                  <a:txBody>
                    <a:bodyPr/>
                    <a:lstStyle/>
                    <a:p>
                      <a:pPr algn="r"/>
                      <a:r>
                        <a:rPr lang="fr-FR" sz="1100"/>
                        <a:t>53</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7"/>
                  </a:ext>
                </a:extLst>
              </a:tr>
              <a:tr h="185929">
                <a:tc rowSpan="2">
                  <a:txBody>
                    <a:bodyPr/>
                    <a:lstStyle/>
                    <a:p>
                      <a:r>
                        <a:rPr lang="fr-FR" sz="1100" b="1" dirty="0" err="1">
                          <a:solidFill>
                            <a:schemeClr val="tx1"/>
                          </a:solidFill>
                          <a:hlinkClick r:id="rId15" tooltip="Ouango"/>
                        </a:rPr>
                        <a:t>Ouango</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r>
                        <a:rPr lang="fr-FR" sz="1100" dirty="0" err="1">
                          <a:solidFill>
                            <a:schemeClr val="tx1"/>
                          </a:solidFill>
                          <a:hlinkClick r:id="rId15" tooltip="Ouango"/>
                        </a:rPr>
                        <a:t>Ouango</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1 068,97</a:t>
                      </a:r>
                    </a:p>
                  </a:txBody>
                  <a:tcPr marL="58302" marR="58302" marT="29151" marB="29151" anchor="ctr">
                    <a:lnL>
                      <a:noFill/>
                    </a:lnL>
                    <a:lnR>
                      <a:noFill/>
                    </a:lnR>
                    <a:lnT>
                      <a:noFill/>
                    </a:lnT>
                    <a:lnB>
                      <a:noFill/>
                    </a:lnB>
                  </a:tcPr>
                </a:tc>
                <a:tc>
                  <a:txBody>
                    <a:bodyPr/>
                    <a:lstStyle/>
                    <a:p>
                      <a:pPr algn="r"/>
                      <a:r>
                        <a:rPr lang="fr-FR" sz="1100"/>
                        <a:t>23 602</a:t>
                      </a:r>
                    </a:p>
                  </a:txBody>
                  <a:tcPr marL="58302" marR="58302" marT="29151" marB="29151" anchor="ctr">
                    <a:lnL>
                      <a:noFill/>
                    </a:lnL>
                    <a:lnR>
                      <a:noFill/>
                    </a:lnR>
                    <a:lnT>
                      <a:noFill/>
                    </a:lnT>
                    <a:lnB>
                      <a:noFill/>
                    </a:lnB>
                  </a:tcPr>
                </a:tc>
                <a:tc>
                  <a:txBody>
                    <a:bodyPr/>
                    <a:lstStyle/>
                    <a:p>
                      <a:pPr algn="r"/>
                      <a:r>
                        <a:rPr lang="fr-FR" sz="1100"/>
                        <a:t>59</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8"/>
                  </a:ext>
                </a:extLst>
              </a:tr>
              <a:tr h="325376">
                <a:tc vMerge="1">
                  <a:txBody>
                    <a:bodyPr/>
                    <a:lstStyle/>
                    <a:p>
                      <a:endParaRPr lang="fr-FR"/>
                    </a:p>
                  </a:txBody>
                  <a:tcPr/>
                </a:tc>
                <a:tc>
                  <a:txBody>
                    <a:bodyPr/>
                    <a:lstStyle/>
                    <a:p>
                      <a:r>
                        <a:rPr lang="fr-FR" sz="1100" dirty="0" err="1">
                          <a:solidFill>
                            <a:schemeClr val="tx1"/>
                          </a:solidFill>
                          <a:hlinkClick r:id="rId16" tooltip="Ngbandinga"/>
                        </a:rPr>
                        <a:t>Ngbandinga</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265,84</a:t>
                      </a:r>
                    </a:p>
                  </a:txBody>
                  <a:tcPr marL="58302" marR="58302" marT="29151" marB="29151" anchor="ctr">
                    <a:lnL>
                      <a:noFill/>
                    </a:lnL>
                    <a:lnR>
                      <a:noFill/>
                    </a:lnR>
                    <a:lnT>
                      <a:noFill/>
                    </a:lnT>
                    <a:lnB>
                      <a:noFill/>
                    </a:lnB>
                  </a:tcPr>
                </a:tc>
                <a:tc>
                  <a:txBody>
                    <a:bodyPr/>
                    <a:lstStyle/>
                    <a:p>
                      <a:pPr algn="r"/>
                      <a:r>
                        <a:rPr lang="fr-FR" sz="1100"/>
                        <a:t>30 210</a:t>
                      </a:r>
                    </a:p>
                  </a:txBody>
                  <a:tcPr marL="58302" marR="58302" marT="29151" marB="29151" anchor="ctr">
                    <a:lnL>
                      <a:noFill/>
                    </a:lnL>
                    <a:lnR>
                      <a:noFill/>
                    </a:lnR>
                    <a:lnT>
                      <a:noFill/>
                    </a:lnT>
                    <a:lnB>
                      <a:noFill/>
                    </a:lnB>
                  </a:tcPr>
                </a:tc>
                <a:tc>
                  <a:txBody>
                    <a:bodyPr/>
                    <a:lstStyle/>
                    <a:p>
                      <a:pPr algn="r"/>
                      <a:r>
                        <a:rPr lang="fr-FR" sz="1100"/>
                        <a:t>60</a:t>
                      </a:r>
                    </a:p>
                  </a:txBody>
                  <a:tcPr marL="58302" marR="58302" marT="29151" marB="29151" anchor="ctr">
                    <a:lnL>
                      <a:noFill/>
                    </a:lnL>
                    <a:lnR>
                      <a:noFill/>
                    </a:lnR>
                    <a:lnT>
                      <a:noFill/>
                    </a:lnT>
                    <a:lnB>
                      <a:noFill/>
                    </a:lnB>
                  </a:tcPr>
                </a:tc>
                <a:tc>
                  <a:txBody>
                    <a:bodyPr/>
                    <a:lstStyle/>
                    <a:p>
                      <a:pPr algn="r"/>
                      <a:r>
                        <a:rPr lang="fr-FR" sz="1100"/>
                        <a:t>0 </a:t>
                      </a:r>
                    </a:p>
                  </a:txBody>
                  <a:tcPr marL="58302" marR="58302" marT="29151" marB="29151" anchor="ctr">
                    <a:lnL>
                      <a:noFill/>
                    </a:lnL>
                    <a:lnR>
                      <a:noFill/>
                    </a:lnR>
                    <a:lnT>
                      <a:noFill/>
                    </a:lnT>
                    <a:lnB>
                      <a:noFill/>
                    </a:lnB>
                  </a:tcPr>
                </a:tc>
                <a:extLst>
                  <a:ext uri="{0D108BD9-81ED-4DB2-BD59-A6C34878D82A}">
                    <a16:rowId xmlns:a16="http://schemas.microsoft.com/office/drawing/2014/main" val="10009"/>
                  </a:ext>
                </a:extLst>
              </a:tr>
              <a:tr h="185929">
                <a:tc>
                  <a:txBody>
                    <a:bodyPr/>
                    <a:lstStyle/>
                    <a:p>
                      <a:r>
                        <a:rPr lang="fr-FR" sz="1100" b="1">
                          <a:solidFill>
                            <a:schemeClr val="tx1"/>
                          </a:solidFill>
                          <a:hlinkClick r:id="rId17" tooltip="Rafaï"/>
                        </a:rPr>
                        <a:t>Rafaï</a:t>
                      </a:r>
                      <a:endParaRPr lang="fr-FR" sz="1100">
                        <a:solidFill>
                          <a:schemeClr val="tx1"/>
                        </a:solidFill>
                      </a:endParaRPr>
                    </a:p>
                  </a:txBody>
                  <a:tcPr marL="58302" marR="58302" marT="29151" marB="29151" anchor="ctr">
                    <a:lnL>
                      <a:noFill/>
                    </a:lnL>
                    <a:lnR>
                      <a:noFill/>
                    </a:lnR>
                    <a:lnT>
                      <a:noFill/>
                    </a:lnT>
                    <a:lnB>
                      <a:noFill/>
                    </a:lnB>
                    <a:solidFill>
                      <a:schemeClr val="tx1"/>
                    </a:solidFill>
                  </a:tcPr>
                </a:tc>
                <a:tc>
                  <a:txBody>
                    <a:bodyPr/>
                    <a:lstStyle/>
                    <a:p>
                      <a:r>
                        <a:rPr lang="fr-FR" sz="1100" dirty="0" err="1">
                          <a:solidFill>
                            <a:schemeClr val="tx1"/>
                          </a:solidFill>
                          <a:hlinkClick r:id="rId17" tooltip="Rafaï"/>
                        </a:rPr>
                        <a:t>Rafaï</a:t>
                      </a:r>
                      <a:endParaRPr lang="fr-FR" sz="1100" dirty="0">
                        <a:solidFill>
                          <a:schemeClr val="tx1"/>
                        </a:solidFill>
                      </a:endParaRPr>
                    </a:p>
                  </a:txBody>
                  <a:tcPr marL="58302" marR="58302" marT="29151" marB="29151" anchor="ctr">
                    <a:lnL>
                      <a:noFill/>
                    </a:lnL>
                    <a:lnR>
                      <a:noFill/>
                    </a:lnR>
                    <a:lnT>
                      <a:noFill/>
                    </a:lnT>
                    <a:lnB>
                      <a:noFill/>
                    </a:lnB>
                    <a:solidFill>
                      <a:schemeClr val="tx1"/>
                    </a:solidFill>
                  </a:tcPr>
                </a:tc>
                <a:tc>
                  <a:txBody>
                    <a:bodyPr/>
                    <a:lstStyle/>
                    <a:p>
                      <a:pPr algn="r"/>
                      <a:r>
                        <a:rPr lang="fr-FR" sz="1100"/>
                        <a:t>27 673,11</a:t>
                      </a:r>
                    </a:p>
                  </a:txBody>
                  <a:tcPr marL="58302" marR="58302" marT="29151" marB="29151" anchor="ctr">
                    <a:lnL>
                      <a:noFill/>
                    </a:lnL>
                    <a:lnR>
                      <a:noFill/>
                    </a:lnR>
                    <a:lnT>
                      <a:noFill/>
                    </a:lnT>
                    <a:lnB>
                      <a:noFill/>
                    </a:lnB>
                  </a:tcPr>
                </a:tc>
                <a:tc>
                  <a:txBody>
                    <a:bodyPr/>
                    <a:lstStyle/>
                    <a:p>
                      <a:pPr algn="r"/>
                      <a:r>
                        <a:rPr lang="fr-FR" sz="1100"/>
                        <a:t>17 940</a:t>
                      </a:r>
                    </a:p>
                  </a:txBody>
                  <a:tcPr marL="58302" marR="58302" marT="29151" marB="29151" anchor="ctr">
                    <a:lnL>
                      <a:noFill/>
                    </a:lnL>
                    <a:lnR>
                      <a:noFill/>
                    </a:lnR>
                    <a:lnT>
                      <a:noFill/>
                    </a:lnT>
                    <a:lnB>
                      <a:noFill/>
                    </a:lnB>
                  </a:tcPr>
                </a:tc>
                <a:tc>
                  <a:txBody>
                    <a:bodyPr/>
                    <a:lstStyle/>
                    <a:p>
                      <a:pPr algn="r"/>
                      <a:r>
                        <a:rPr lang="fr-FR" sz="1100"/>
                        <a:t>48</a:t>
                      </a:r>
                    </a:p>
                  </a:txBody>
                  <a:tcPr marL="58302" marR="58302" marT="29151" marB="29151" anchor="ctr">
                    <a:lnL>
                      <a:noFill/>
                    </a:lnL>
                    <a:lnR>
                      <a:noFill/>
                    </a:lnR>
                    <a:lnT>
                      <a:noFill/>
                    </a:lnT>
                    <a:lnB>
                      <a:noFill/>
                    </a:lnB>
                  </a:tcPr>
                </a:tc>
                <a:tc>
                  <a:txBody>
                    <a:bodyPr/>
                    <a:lstStyle/>
                    <a:p>
                      <a:pPr algn="r"/>
                      <a:r>
                        <a:rPr lang="fr-FR" sz="1100" dirty="0"/>
                        <a:t>0 </a:t>
                      </a:r>
                    </a:p>
                  </a:txBody>
                  <a:tcPr marL="58302" marR="58302" marT="29151" marB="29151" anchor="ctr">
                    <a:lnL>
                      <a:noFill/>
                    </a:lnL>
                    <a:lnR>
                      <a:noFill/>
                    </a:lnR>
                    <a:lnT>
                      <a:noFill/>
                    </a:lnT>
                    <a:lnB>
                      <a:noFill/>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89232307"/>
      </p:ext>
    </p:extLst>
  </p:cSld>
  <p:clrMapOvr>
    <a:masterClrMapping/>
  </p:clrMapOvr>
  <mc:AlternateContent xmlns:mc="http://schemas.openxmlformats.org/markup-compatibility/2006" xmlns:p14="http://schemas.microsoft.com/office/powerpoint/2010/main">
    <mc:Choice Requires="p14">
      <p:transition spd="slow" p14:dur="5000" advTm="52000">
        <p14:ripple/>
      </p:transition>
    </mc:Choice>
    <mc:Fallback xmlns="">
      <p:transition spd="slow" advTm="52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 de texte 3"/>
          <p:cNvSpPr txBox="1"/>
          <p:nvPr/>
        </p:nvSpPr>
        <p:spPr>
          <a:xfrm>
            <a:off x="3738282" y="484095"/>
            <a:ext cx="4531659" cy="2596552"/>
          </a:xfrm>
          <a:prstGeom prst="rect">
            <a:avLst/>
          </a:prstGeom>
          <a:noFill/>
          <a:ln>
            <a:noFill/>
          </a:ln>
        </p:spPr>
        <p:txBody>
          <a:bodyPr rot="0" spcFirstLastPara="0" vert="horz" wrap="square" lIns="91440" tIns="45720" rIns="91440" bIns="45720" numCol="1" spcCol="0" rtlCol="0" fromWordArt="0" anchor="t" anchorCtr="0" forceAA="0" compatLnSpc="1">
            <a:prstTxWarp prst="textInflate">
              <a:avLst/>
            </a:prstTxWarp>
            <a:noAutofit/>
          </a:bodyPr>
          <a:lstStyle/>
          <a:p>
            <a:pPr algn="ctr">
              <a:lnSpc>
                <a:spcPct val="105000"/>
              </a:lnSpc>
              <a:spcAft>
                <a:spcPts val="1000"/>
              </a:spcAft>
            </a:pPr>
            <a:r>
              <a:rPr lang="fr-FR" sz="3600" dirty="0">
                <a:ln w="28575" cap="flat" cmpd="sng" algn="ctr">
                  <a:solidFill>
                    <a:srgbClr val="FFFF00"/>
                  </a:solidFill>
                  <a:prstDash val="solid"/>
                  <a:round/>
                </a:ln>
                <a:solidFill>
                  <a:srgbClr val="006600"/>
                </a:solidFill>
                <a:effectLst>
                  <a:glow rad="101600">
                    <a:srgbClr val="008000">
                      <a:alpha val="60000"/>
                    </a:srgbClr>
                  </a:glow>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Aharoni" panose="02010803020104030203" pitchFamily="2" charset="-79"/>
              </a:rPr>
              <a:t>GADY</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ZoneTexte 2"/>
          <p:cNvSpPr txBox="1"/>
          <p:nvPr/>
        </p:nvSpPr>
        <p:spPr>
          <a:xfrm>
            <a:off x="2635624" y="3267635"/>
            <a:ext cx="6952129" cy="1323439"/>
          </a:xfrm>
          <a:prstGeom prst="rect">
            <a:avLst/>
          </a:prstGeom>
          <a:noFill/>
        </p:spPr>
        <p:txBody>
          <a:bodyPr wrap="square" rtlCol="0">
            <a:spAutoFit/>
          </a:bodyPr>
          <a:lstStyle/>
          <a:p>
            <a:pPr algn="ctr"/>
            <a:r>
              <a:rPr lang="fr-FR" sz="8000" b="1" dirty="0" err="1">
                <a:solidFill>
                  <a:schemeClr val="bg1"/>
                </a:solidFill>
                <a:latin typeface="Cooper Black" panose="0208090404030B020404" pitchFamily="18" charset="0"/>
              </a:rPr>
              <a:t>Singuila</a:t>
            </a:r>
            <a:endParaRPr lang="fr-FR" sz="8000" b="1" dirty="0">
              <a:solidFill>
                <a:schemeClr val="bg1"/>
              </a:solidFill>
              <a:latin typeface="Cooper Black" panose="0208090404030B020404" pitchFamily="18" charset="0"/>
            </a:endParaRPr>
          </a:p>
        </p:txBody>
      </p:sp>
    </p:spTree>
    <p:extLst>
      <p:ext uri="{BB962C8B-B14F-4D97-AF65-F5344CB8AC3E}">
        <p14:creationId xmlns:p14="http://schemas.microsoft.com/office/powerpoint/2010/main" val="2570419814"/>
      </p:ext>
    </p:extLst>
  </p:cSld>
  <p:clrMapOvr>
    <a:masterClrMapping/>
  </p:clrMapOvr>
  <p:transition spd="slow" advTm="44000">
    <p:fade/>
  </p:transition>
</p:sld>
</file>

<file path=ppt/theme/theme1.xml><?xml version="1.0" encoding="utf-8"?>
<a:theme xmlns:a="http://schemas.openxmlformats.org/drawingml/2006/main" name="Secteu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550</TotalTime>
  <Words>1171</Words>
  <Application>Microsoft Office PowerPoint</Application>
  <PresentationFormat>Grand écran</PresentationFormat>
  <Paragraphs>183</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Aharoni</vt:lpstr>
      <vt:lpstr>Arial</vt:lpstr>
      <vt:lpstr>Calibri</vt:lpstr>
      <vt:lpstr>Century Gothic</vt:lpstr>
      <vt:lpstr>Cooper Black</vt:lpstr>
      <vt:lpstr>Wingdings</vt:lpstr>
      <vt:lpstr>Wingdings 3</vt:lpstr>
      <vt:lpstr>Secteur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Ornella Koyo-Nede</cp:lastModifiedBy>
  <cp:revision>45</cp:revision>
  <cp:lastPrinted>2020-05-07T07:19:01Z</cp:lastPrinted>
  <dcterms:created xsi:type="dcterms:W3CDTF">2020-01-13T02:48:09Z</dcterms:created>
  <dcterms:modified xsi:type="dcterms:W3CDTF">2023-10-26T14:35:36Z</dcterms:modified>
</cp:coreProperties>
</file>