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4"/>
    <p:sldMasterId id="2147483681" r:id="rId5"/>
  </p:sldMasterIdLst>
  <p:notesMasterIdLst>
    <p:notesMasterId r:id="rId15"/>
  </p:notesMasterIdLst>
  <p:handoutMasterIdLst>
    <p:handoutMasterId r:id="rId16"/>
  </p:handoutMasterIdLst>
  <p:sldIdLst>
    <p:sldId id="591" r:id="rId6"/>
    <p:sldId id="589" r:id="rId7"/>
    <p:sldId id="588" r:id="rId8"/>
    <p:sldId id="515" r:id="rId9"/>
    <p:sldId id="391" r:id="rId10"/>
    <p:sldId id="399" r:id="rId11"/>
    <p:sldId id="448" r:id="rId12"/>
    <p:sldId id="405" r:id="rId13"/>
    <p:sldId id="586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D2411-6103-3B09-ABCD-0B1C3366E8C6}" name="Alice Jervoise" initials="AJ" userId="S::alice.jervoise@undp.org::6eb3ac70-5621-49ff-807f-2488d63c5982" providerId="AD"/>
  <p188:author id="{7CB45564-F75B-3F70-97BA-6E2DFBAE7E3B}" name="Luz Navarro" initials="LN" userId="S::luz.navarro@undp.org::d66a8dad-3756-4887-9c4e-6f982d9d8759" providerId="AD"/>
  <p188:author id="{07A096BD-C9D3-1529-45CD-C5E4831C89CB}" name="Noemi Altobelli" initials="NA" userId="S::noemi.altobelli@undp.org::9f88cb13-2d14-4fb3-b68f-a127b85078d9" providerId="AD"/>
  <p188:author id="{6A3053BE-565F-1B0F-3E7A-C55B324D2ABD}" name="Thomas Legrand" initials="TL" userId="Thomas Legrand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981"/>
    <a:srgbClr val="FC9C24"/>
    <a:srgbClr val="084675"/>
    <a:srgbClr val="F06837"/>
    <a:srgbClr val="EFEDED"/>
    <a:srgbClr val="F0F4F7"/>
    <a:srgbClr val="DCEEFC"/>
    <a:srgbClr val="7AA6CC"/>
    <a:srgbClr val="448BCB"/>
    <a:srgbClr val="006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0E8E67-A50E-0E3B-1138-398CE1DA0E74}" v="19" dt="2024-10-30T08:57:44.457"/>
    <p1510:client id="{E0DC4D03-862D-6736-6C64-66DCFB884ADF}" v="35" dt="2024-10-30T10:59:02.720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A92FAF-DBA9-CAB9-2350-CF6562BA7A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8DBA4-88AE-EB9E-1321-7D1D760D15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3645A-32AF-47D6-B84A-089F72D2FE92}" type="datetimeFigureOut">
              <a:rPr lang="en-GB" smtClean="0"/>
              <a:t>30/10/2024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512270-CFA2-B6E5-8360-9CEAAEE7CF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DC1B1-CE9B-C817-A82F-C7C8F29FDA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2A571-192E-49C1-83A5-6FFD69ED6EF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497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ABE3E-5600-42C6-ACEC-0A10E7324D0D}" type="datetimeFigureOut">
              <a:t>30/10/2024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92789-97E2-4BAD-B508-960DF0165F3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1367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/>
              <a:t>The </a:t>
            </a:r>
            <a:r>
              <a:rPr lang="en-US" err="1"/>
              <a:t>CoFSA</a:t>
            </a:r>
            <a:r>
              <a:rPr lang="en-US"/>
              <a:t> portfolio of interventions focuses on working with governments, companies, farmers and development practitioners to support food systems transformation across three main areas:  </a:t>
            </a:r>
            <a:endParaRPr lang="it-IT"/>
          </a:p>
          <a:p>
            <a:pPr algn="just"/>
            <a:endParaRPr lang="en-US"/>
          </a:p>
          <a:p>
            <a:pPr marL="285750" indent="-285750" algn="just">
              <a:buFont typeface="Arial,Sans-Serif"/>
              <a:buChar char="•"/>
            </a:pPr>
            <a:r>
              <a:rPr lang="en-US" b="1"/>
              <a:t>Food Systems Policy and Pathways</a:t>
            </a:r>
            <a:r>
              <a:rPr lang="en-US"/>
              <a:t> (including Food Policy Reform, and Multistakeholder Dialogues);  </a:t>
            </a:r>
            <a:endParaRPr lang="en-US">
              <a:cs typeface="Calibri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n-US" b="1"/>
              <a:t>Sustainable Landscapes </a:t>
            </a:r>
            <a:r>
              <a:rPr lang="en-US"/>
              <a:t>(including Conscious Farming and Local Community Development, and revitalizing and strengthening Traditional Wisdom); and  </a:t>
            </a:r>
            <a:endParaRPr lang="en-US">
              <a:cs typeface="Calibri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n-US" b="1"/>
              <a:t>Supply Chains Transformation</a:t>
            </a:r>
            <a:r>
              <a:rPr lang="en-US"/>
              <a:t> (including Cultural Transformation of Organizations and Conscious Consumption). 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92789-97E2-4BAD-B508-960DF0165F37}" type="slidenum">
              <a:rPr lang="en-GB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60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342900" algn="just">
              <a:spcBef>
                <a:spcPts val="500"/>
              </a:spcBef>
              <a:buFont typeface="Arial"/>
              <a:buChar char="•"/>
            </a:pPr>
            <a:endParaRPr lang="en-GB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92789-97E2-4BAD-B508-960DF0165F37}" type="slidenum">
              <a:rPr lang="en-GB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730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/>
              <a:t>The </a:t>
            </a:r>
            <a:r>
              <a:rPr lang="en-US" err="1"/>
              <a:t>CoFSA</a:t>
            </a:r>
            <a:r>
              <a:rPr lang="en-US"/>
              <a:t> portfolio of interventions focuses on working with governments, companies, farmers and development practitioners to support food systems transformation across three main areas:  </a:t>
            </a:r>
            <a:endParaRPr lang="it-IT"/>
          </a:p>
          <a:p>
            <a:pPr algn="just"/>
            <a:endParaRPr lang="en-US"/>
          </a:p>
          <a:p>
            <a:pPr marL="285750" indent="-285750" algn="just">
              <a:buFont typeface="Arial,Sans-Serif"/>
              <a:buChar char="•"/>
            </a:pPr>
            <a:r>
              <a:rPr lang="en-US" b="1"/>
              <a:t>Food Systems Policy and Pathways</a:t>
            </a:r>
            <a:r>
              <a:rPr lang="en-US"/>
              <a:t> (including Food Policy Reform, and Multistakeholder Dialogues);  </a:t>
            </a:r>
            <a:endParaRPr lang="en-US">
              <a:cs typeface="Calibri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n-US" b="1"/>
              <a:t>Sustainable Landscapes </a:t>
            </a:r>
            <a:r>
              <a:rPr lang="en-US"/>
              <a:t>(including Conscious Farming and Local Community Development, and revitalizing and strengthening Traditional Wisdom); and  </a:t>
            </a:r>
            <a:endParaRPr lang="en-US">
              <a:cs typeface="Calibri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n-US" b="1"/>
              <a:t>Supply Chains Transformation</a:t>
            </a:r>
            <a:r>
              <a:rPr lang="en-US"/>
              <a:t> (including Cultural Transformation of Organizations and Conscious Consumption). 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92789-97E2-4BAD-B508-960DF0165F37}" type="slidenum">
              <a:rPr lang="en-GB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88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27E31BFE-BC6F-3538-2267-3F582E192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58" y="432538"/>
            <a:ext cx="6000084" cy="599292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8DD03F-BBF8-C31F-547E-52BDBBD779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65001" y="1978436"/>
            <a:ext cx="4261999" cy="2901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rgbClr val="C24A17"/>
                </a:solidFill>
                <a:latin typeface="Venture Handmade" pitchFamily="2" charset="0"/>
              </a:defRPr>
            </a:lvl1pPr>
          </a:lstStyle>
          <a:p>
            <a:pPr lvl="0"/>
            <a:endParaRPr lang="en-CR" sz="3200">
              <a:latin typeface="Venture Handma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01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EAE2220-10C1-E020-8AA4-8F9EF9284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2200" y="370997"/>
            <a:ext cx="1950889" cy="64623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6E2A5B8-1328-CCE4-E54A-A060129792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4376" y="1252728"/>
            <a:ext cx="6073588" cy="796951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s-ES"/>
              <a:t>TITLE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974618E8-6EAA-09A2-10B5-52082A58D8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4376" y="2666660"/>
            <a:ext cx="6073588" cy="8758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36556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FE7C0D-C558-086C-2FA2-767FC2E6C8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7141" y="1724612"/>
            <a:ext cx="6248400" cy="645739"/>
          </a:xfrm>
          <a:prstGeom prst="rect">
            <a:avLst/>
          </a:prstGeom>
        </p:spPr>
        <p:txBody>
          <a:bodyPr anchor="b"/>
          <a:lstStyle>
            <a:lvl1pPr algn="l">
              <a:defRPr sz="4000" b="1" i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s-ES"/>
              <a:t>TITLE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39A133-4B14-F15E-1479-CF6E70EA07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7141" y="2489223"/>
            <a:ext cx="7067595" cy="6457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4000" b="1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SUBTITLE</a:t>
            </a:r>
          </a:p>
        </p:txBody>
      </p:sp>
      <p:pic>
        <p:nvPicPr>
          <p:cNvPr id="12" name="Imagen 11" descr="Imagen que contiene Icono&#10;&#10;Descripción generada automáticamente">
            <a:extLst>
              <a:ext uri="{FF2B5EF4-FFF2-40B4-BE49-F238E27FC236}">
                <a16:creationId xmlns:a16="http://schemas.microsoft.com/office/drawing/2014/main" id="{020F391D-D2FD-2433-B0A9-4B4FE7640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16" y="473138"/>
            <a:ext cx="1950724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07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Icono&#10;&#10;Descripción generada automáticamente">
            <a:extLst>
              <a:ext uri="{FF2B5EF4-FFF2-40B4-BE49-F238E27FC236}">
                <a16:creationId xmlns:a16="http://schemas.microsoft.com/office/drawing/2014/main" id="{1F514302-EDD2-E9E3-201C-6B89E0C720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26" y="374713"/>
            <a:ext cx="1950724" cy="64922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FA18FD6-8CA4-933C-B9A1-FDFE6CDE83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4376" y="1252728"/>
            <a:ext cx="6073588" cy="796951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s-ES"/>
              <a:t>TITLE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5332719A-BCA9-3EFD-782A-708C86BAF8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4376" y="2666660"/>
            <a:ext cx="6073588" cy="8758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06161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EAE2220-10C1-E020-8AA4-8F9EF9284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370997"/>
            <a:ext cx="1950889" cy="64623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6E2A5B8-1328-CCE4-E54A-A060129792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4376" y="1252728"/>
            <a:ext cx="6073588" cy="796951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s-ES"/>
              <a:t>TITLE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974618E8-6EAA-09A2-10B5-52082A58D8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4376" y="2666660"/>
            <a:ext cx="6073588" cy="8758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36556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7FA18FD6-8CA4-933C-B9A1-FDFE6CDE83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4376" y="1252728"/>
            <a:ext cx="6073588" cy="796951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s-ES"/>
              <a:t>TITLE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5332719A-BCA9-3EFD-782A-708C86BAF8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4376" y="2666660"/>
            <a:ext cx="6073588" cy="8758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06161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E6E2A5B8-1328-CCE4-E54A-A060129792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4376" y="1252728"/>
            <a:ext cx="6073588" cy="796951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s-ES"/>
              <a:t>TITLE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974618E8-6EAA-09A2-10B5-52082A58D8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4376" y="2666660"/>
            <a:ext cx="6073588" cy="8758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36556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udy mountain top">
            <a:extLst>
              <a:ext uri="{FF2B5EF4-FFF2-40B4-BE49-F238E27FC236}">
                <a16:creationId xmlns:a16="http://schemas.microsoft.com/office/drawing/2014/main" id="{4109765E-C6CE-0937-9B65-FEB107353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"/>
            <a:ext cx="12221052" cy="68743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15427B-09C2-9758-F09B-D6FC2C3690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361" y="520242"/>
            <a:ext cx="1950889" cy="646232"/>
          </a:xfrm>
          <a:prstGeom prst="rect">
            <a:avLst/>
          </a:prstGeom>
        </p:spPr>
      </p:pic>
      <p:sp>
        <p:nvSpPr>
          <p:cNvPr id="7" name="Google Shape;9;p2">
            <a:extLst>
              <a:ext uri="{FF2B5EF4-FFF2-40B4-BE49-F238E27FC236}">
                <a16:creationId xmlns:a16="http://schemas.microsoft.com/office/drawing/2014/main" id="{4DDE9B29-FF08-E3CC-2D3C-51E23DDD5DA1}"/>
              </a:ext>
            </a:extLst>
          </p:cNvPr>
          <p:cNvSpPr/>
          <p:nvPr userDrawn="1"/>
        </p:nvSpPr>
        <p:spPr>
          <a:xfrm>
            <a:off x="4963119" y="-16933"/>
            <a:ext cx="7268070" cy="6874341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49872"/>
            </a:schemeClr>
          </a:solidFill>
          <a:ln w="50800">
            <a:noFill/>
          </a:ln>
        </p:spPr>
        <p:txBody>
          <a:bodyPr/>
          <a:lstStyle/>
          <a:p>
            <a:endParaRPr lang="en-CR"/>
          </a:p>
        </p:txBody>
      </p:sp>
      <p:sp>
        <p:nvSpPr>
          <p:cNvPr id="12" name="Google Shape;9;p2">
            <a:extLst>
              <a:ext uri="{FF2B5EF4-FFF2-40B4-BE49-F238E27FC236}">
                <a16:creationId xmlns:a16="http://schemas.microsoft.com/office/drawing/2014/main" id="{5FC309C2-B2F6-8108-0AD8-6D7BBD26949A}"/>
              </a:ext>
            </a:extLst>
          </p:cNvPr>
          <p:cNvSpPr/>
          <p:nvPr userDrawn="1"/>
        </p:nvSpPr>
        <p:spPr>
          <a:xfrm>
            <a:off x="5649923" y="592"/>
            <a:ext cx="6571129" cy="6874341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75000"/>
            </a:schemeClr>
          </a:solidFill>
          <a:ln w="50800">
            <a:noFill/>
          </a:ln>
        </p:spPr>
        <p:txBody>
          <a:bodyPr/>
          <a:lstStyle/>
          <a:p>
            <a:endParaRPr lang="en-CR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3B373C7-D391-9238-9F8D-C6C96F806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77318" y="1808744"/>
            <a:ext cx="5183188" cy="419949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9E9DF00-CCA3-AEA7-1B02-BDA94E98E6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77318" y="350033"/>
            <a:ext cx="4984321" cy="796951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s-E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35045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43;p5">
            <a:extLst>
              <a:ext uri="{FF2B5EF4-FFF2-40B4-BE49-F238E27FC236}">
                <a16:creationId xmlns:a16="http://schemas.microsoft.com/office/drawing/2014/main" id="{AE6063C3-9EB8-1A0B-4FA6-69DCEB7A2E29}"/>
              </a:ext>
            </a:extLst>
          </p:cNvPr>
          <p:cNvSpPr/>
          <p:nvPr userDrawn="1"/>
        </p:nvSpPr>
        <p:spPr>
          <a:xfrm flipH="1">
            <a:off x="0" y="-47065"/>
            <a:ext cx="7252138" cy="6952130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CR"/>
          </a:p>
        </p:txBody>
      </p:sp>
      <p:sp>
        <p:nvSpPr>
          <p:cNvPr id="9" name="Google Shape;43;p5">
            <a:extLst>
              <a:ext uri="{FF2B5EF4-FFF2-40B4-BE49-F238E27FC236}">
                <a16:creationId xmlns:a16="http://schemas.microsoft.com/office/drawing/2014/main" id="{CB3CD01E-949D-CE56-5AB4-B47FEA37B748}"/>
              </a:ext>
            </a:extLst>
          </p:cNvPr>
          <p:cNvSpPr/>
          <p:nvPr userDrawn="1"/>
        </p:nvSpPr>
        <p:spPr>
          <a:xfrm flipH="1">
            <a:off x="139185" y="-47065"/>
            <a:ext cx="8332152" cy="6952130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3DFEFE-B58D-28D7-F393-62D05B247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8578" y="2191871"/>
            <a:ext cx="5159188" cy="360381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98D7C-D3ED-4C91-F15C-A62942F96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331" y="5893163"/>
            <a:ext cx="1950889" cy="64623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1DC976C-AF58-F00E-DC2A-357AAC4AB2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8578" y="265366"/>
            <a:ext cx="4984321" cy="796951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s-E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00357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solidFill>
          <a:schemeClr val="accent4">
            <a:lumMod val="20000"/>
            <a:lumOff val="80000"/>
            <a:alpha val="499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0C42071-06BF-3FA9-C5F7-0DF29B0FC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329433"/>
            <a:ext cx="1950889" cy="6462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92206C-F7D3-E2A3-4F23-009775446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45388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1C41FA-E156-BDFF-4A47-5F2144FFB8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5949" y="1971675"/>
            <a:ext cx="5257800" cy="4090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48B8CB9-6033-24DE-AAA5-1F674E9B85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44533" y="1971675"/>
            <a:ext cx="5588556" cy="4090988"/>
          </a:xfrm>
          <a:prstGeom prst="rect">
            <a:avLst/>
          </a:prstGeom>
        </p:spPr>
        <p:txBody>
          <a:bodyPr/>
          <a:lstStyle/>
          <a:p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531509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solidFill>
          <a:schemeClr val="accent4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32DF47-6E8D-967D-B8E7-C3DE55C5A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652" y="2016058"/>
            <a:ext cx="6022434" cy="413982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6295F33-55BE-70D1-8CBB-203D6A04A8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341193"/>
            <a:ext cx="1950889" cy="646232"/>
          </a:xfrm>
          <a:prstGeom prst="rect">
            <a:avLst/>
          </a:prstGeom>
        </p:spPr>
      </p:pic>
      <p:sp>
        <p:nvSpPr>
          <p:cNvPr id="18" name="Marcador de posición de imagen 2">
            <a:extLst>
              <a:ext uri="{FF2B5EF4-FFF2-40B4-BE49-F238E27FC236}">
                <a16:creationId xmlns:a16="http://schemas.microsoft.com/office/drawing/2014/main" id="{4187BB7D-5497-A779-9EBC-E2DD34D6625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001397" y="2012796"/>
            <a:ext cx="4137818" cy="41398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EF40D2D-EBA8-E6A9-817E-383F2ACD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45388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416749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2CFDCBC6-C708-81E4-E346-CE48661DF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95" y="503890"/>
            <a:ext cx="5857209" cy="5850219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4BC7EFA-69B8-F5C5-64BA-49A74EEEE7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65001" y="1978436"/>
            <a:ext cx="4261999" cy="2901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rgbClr val="448BCB"/>
                </a:solidFill>
                <a:latin typeface="Venture Handmade" pitchFamily="2" charset="0"/>
              </a:defRPr>
            </a:lvl1pPr>
          </a:lstStyle>
          <a:p>
            <a:pPr lvl="0"/>
            <a:endParaRPr lang="en-CR" sz="3200">
              <a:latin typeface="Venture Handma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333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n con título">
    <p:bg>
      <p:bgPr>
        <a:solidFill>
          <a:schemeClr val="accent4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F086FCC-9FCF-A062-775C-DB24A1A167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4846" y="341193"/>
            <a:ext cx="1950889" cy="646232"/>
          </a:xfrm>
          <a:prstGeom prst="rect">
            <a:avLst/>
          </a:prstGeom>
        </p:spPr>
      </p:pic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D6F16F8-D7E0-335E-4AC9-0FAEAE05D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2455217"/>
            <a:ext cx="6172200" cy="395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A883FD-C14A-AE23-D57F-40D4049BB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18106" y="2472034"/>
            <a:ext cx="3932237" cy="395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036CFD-25C1-D288-F987-94CC93F61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1193"/>
            <a:ext cx="8761412" cy="1600200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90386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solidFill>
          <a:schemeClr val="accent4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F086FCC-9FCF-A062-775C-DB24A1A167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4846" y="341193"/>
            <a:ext cx="1950889" cy="646232"/>
          </a:xfrm>
          <a:prstGeom prst="rect">
            <a:avLst/>
          </a:prstGeom>
        </p:spPr>
      </p:pic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D6F16F8-D7E0-335E-4AC9-0FAEAE05D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24401" y="2560320"/>
            <a:ext cx="6172200" cy="395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A883FD-C14A-AE23-D57F-40D4049BB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60320"/>
            <a:ext cx="3932237" cy="395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1AE0452-E3DF-1CFE-F8A5-FE224844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34" y="473218"/>
            <a:ext cx="9222237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48BCB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52075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solidFill>
          <a:schemeClr val="accent4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3B1C2-033F-A11D-6060-06061F7C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34" y="473218"/>
            <a:ext cx="1028055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48BCB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014AE8C-5FAA-DA50-EFDC-1F6C52B48A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3000" y="5760859"/>
            <a:ext cx="1950889" cy="6462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79F1B-F261-2175-42C8-7813FC75A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3276" y="2029522"/>
            <a:ext cx="4964113" cy="359251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B452B0-1CC6-2EC7-3463-6C9A89D554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834" y="2029521"/>
            <a:ext cx="5133975" cy="4377569"/>
          </a:xfrm>
          <a:prstGeom prst="rect">
            <a:avLst/>
          </a:prstGeom>
        </p:spPr>
        <p:txBody>
          <a:bodyPr/>
          <a:lstStyle/>
          <a:p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3460953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solidFill>
          <a:schemeClr val="accent4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C0F9D-168A-0DB9-C140-A86C598DD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973" y="723900"/>
            <a:ext cx="789622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48BCB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7E3E133-9374-9EA9-C950-058561DDD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9461" y="5813100"/>
            <a:ext cx="195088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82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C0F9D-168A-0DB9-C140-A86C598DD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973" y="723900"/>
            <a:ext cx="789622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48BCB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7E3E133-9374-9EA9-C950-058561DDD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9461" y="5813100"/>
            <a:ext cx="195088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81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43;p5">
            <a:extLst>
              <a:ext uri="{FF2B5EF4-FFF2-40B4-BE49-F238E27FC236}">
                <a16:creationId xmlns:a16="http://schemas.microsoft.com/office/drawing/2014/main" id="{AE6063C3-9EB8-1A0B-4FA6-69DCEB7A2E29}"/>
              </a:ext>
            </a:extLst>
          </p:cNvPr>
          <p:cNvSpPr/>
          <p:nvPr userDrawn="1"/>
        </p:nvSpPr>
        <p:spPr>
          <a:xfrm flipH="1">
            <a:off x="0" y="-47065"/>
            <a:ext cx="7252138" cy="6952130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CR"/>
          </a:p>
        </p:txBody>
      </p:sp>
      <p:sp>
        <p:nvSpPr>
          <p:cNvPr id="9" name="Google Shape;43;p5">
            <a:extLst>
              <a:ext uri="{FF2B5EF4-FFF2-40B4-BE49-F238E27FC236}">
                <a16:creationId xmlns:a16="http://schemas.microsoft.com/office/drawing/2014/main" id="{CB3CD01E-949D-CE56-5AB4-B47FEA37B748}"/>
              </a:ext>
            </a:extLst>
          </p:cNvPr>
          <p:cNvSpPr/>
          <p:nvPr userDrawn="1"/>
        </p:nvSpPr>
        <p:spPr>
          <a:xfrm flipH="1">
            <a:off x="139185" y="-47065"/>
            <a:ext cx="8332152" cy="6952130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3DFEFE-B58D-28D7-F393-62D05B247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8578" y="2191871"/>
            <a:ext cx="5159188" cy="360381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98D7C-D3ED-4C91-F15C-A62942F96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331" y="5893163"/>
            <a:ext cx="1950889" cy="64623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1DC976C-AF58-F00E-DC2A-357AAC4AB2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8578" y="265366"/>
            <a:ext cx="4984321" cy="796951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s-E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00357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0C42071-06BF-3FA9-C5F7-0DF29B0FC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329433"/>
            <a:ext cx="1950889" cy="6462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92206C-F7D3-E2A3-4F23-009775446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45388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1C41FA-E156-BDFF-4A47-5F2144FFB8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5949" y="1971675"/>
            <a:ext cx="5257800" cy="4090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48B8CB9-6033-24DE-AAA5-1F674E9B85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44533" y="1971675"/>
            <a:ext cx="5588556" cy="4090988"/>
          </a:xfrm>
          <a:prstGeom prst="rect">
            <a:avLst/>
          </a:prstGeom>
        </p:spPr>
        <p:txBody>
          <a:bodyPr/>
          <a:lstStyle/>
          <a:p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531509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32DF47-6E8D-967D-B8E7-C3DE55C5A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652" y="2016058"/>
            <a:ext cx="6022434" cy="413982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6295F33-55BE-70D1-8CBB-203D6A04A8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341193"/>
            <a:ext cx="1950889" cy="646232"/>
          </a:xfrm>
          <a:prstGeom prst="rect">
            <a:avLst/>
          </a:prstGeom>
        </p:spPr>
      </p:pic>
      <p:sp>
        <p:nvSpPr>
          <p:cNvPr id="18" name="Marcador de posición de imagen 2">
            <a:extLst>
              <a:ext uri="{FF2B5EF4-FFF2-40B4-BE49-F238E27FC236}">
                <a16:creationId xmlns:a16="http://schemas.microsoft.com/office/drawing/2014/main" id="{4187BB7D-5497-A779-9EBC-E2DD34D6625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001397" y="2012796"/>
            <a:ext cx="4137818" cy="41398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EF40D2D-EBA8-E6A9-817E-383F2ACD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45388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416749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F086FCC-9FCF-A062-775C-DB24A1A167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4846" y="341193"/>
            <a:ext cx="1950889" cy="646232"/>
          </a:xfrm>
          <a:prstGeom prst="rect">
            <a:avLst/>
          </a:prstGeom>
        </p:spPr>
      </p:pic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D6F16F8-D7E0-335E-4AC9-0FAEAE05D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2455217"/>
            <a:ext cx="6172200" cy="395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A883FD-C14A-AE23-D57F-40D4049BB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18106" y="2472034"/>
            <a:ext cx="3932237" cy="395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036CFD-25C1-D288-F987-94CC93F61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1193"/>
            <a:ext cx="8761412" cy="1600200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90386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F086FCC-9FCF-A062-775C-DB24A1A167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4846" y="341193"/>
            <a:ext cx="1950889" cy="646232"/>
          </a:xfrm>
          <a:prstGeom prst="rect">
            <a:avLst/>
          </a:prstGeom>
        </p:spPr>
      </p:pic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D6F16F8-D7E0-335E-4AC9-0FAEAE05D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24401" y="2560320"/>
            <a:ext cx="6172200" cy="395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A883FD-C14A-AE23-D57F-40D4049BB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60320"/>
            <a:ext cx="3932237" cy="395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1AE0452-E3DF-1CFE-F8A5-FE224844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34" y="473218"/>
            <a:ext cx="9222237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48BCB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5207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7E3E133-9374-9EA9-C950-058561DDD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9461" y="5813100"/>
            <a:ext cx="1950889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998139-D752-F1BB-2BA7-70F10112E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80657" y="543168"/>
            <a:ext cx="5857209" cy="5850219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8E0AA91-37E2-85C8-EB48-6F3253E27A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78263" y="1978436"/>
            <a:ext cx="4261999" cy="2901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accent5">
                    <a:lumMod val="75000"/>
                  </a:schemeClr>
                </a:solidFill>
                <a:latin typeface="Venture Handmade" pitchFamily="2" charset="0"/>
              </a:defRPr>
            </a:lvl1pPr>
          </a:lstStyle>
          <a:p>
            <a:pPr lvl="0"/>
            <a:endParaRPr lang="en-CR" sz="3200">
              <a:latin typeface="Venture Handma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36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3B1C2-033F-A11D-6060-06061F7C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34" y="473218"/>
            <a:ext cx="1028055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48BCB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014AE8C-5FAA-DA50-EFDC-1F6C52B48A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3000" y="5760859"/>
            <a:ext cx="1950889" cy="6462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79F1B-F261-2175-42C8-7813FC75A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3276" y="2029522"/>
            <a:ext cx="4964113" cy="359251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B452B0-1CC6-2EC7-3463-6C9A89D554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834" y="2029521"/>
            <a:ext cx="5133975" cy="4377569"/>
          </a:xfrm>
          <a:prstGeom prst="rect">
            <a:avLst/>
          </a:prstGeom>
        </p:spPr>
        <p:txBody>
          <a:bodyPr/>
          <a:lstStyle/>
          <a:p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3460953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C0F9D-168A-0DB9-C140-A86C598DD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973" y="723900"/>
            <a:ext cx="789622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48BCB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7E3E133-9374-9EA9-C950-058561DDD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9461" y="5813100"/>
            <a:ext cx="195088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82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solidFill>
          <a:schemeClr val="accent4">
            <a:lumMod val="20000"/>
            <a:lumOff val="80000"/>
            <a:alpha val="499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92206C-F7D3-E2A3-4F23-009775446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45388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1C41FA-E156-BDFF-4A47-5F2144FFB8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5949" y="1971675"/>
            <a:ext cx="5257800" cy="4090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48B8CB9-6033-24DE-AAA5-1F674E9B85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44533" y="1971675"/>
            <a:ext cx="5588556" cy="4090988"/>
          </a:xfrm>
          <a:prstGeom prst="rect">
            <a:avLst/>
          </a:prstGeom>
        </p:spPr>
        <p:txBody>
          <a:bodyPr/>
          <a:lstStyle/>
          <a:p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531509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solidFill>
          <a:schemeClr val="accent4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32DF47-6E8D-967D-B8E7-C3DE55C5A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652" y="2016058"/>
            <a:ext cx="6022434" cy="413982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8" name="Marcador de posición de imagen 2">
            <a:extLst>
              <a:ext uri="{FF2B5EF4-FFF2-40B4-BE49-F238E27FC236}">
                <a16:creationId xmlns:a16="http://schemas.microsoft.com/office/drawing/2014/main" id="{4187BB7D-5497-A779-9EBC-E2DD34D6625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001397" y="2012796"/>
            <a:ext cx="4137818" cy="41398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EF40D2D-EBA8-E6A9-817E-383F2ACD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45388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416749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n con título">
    <p:bg>
      <p:bgPr>
        <a:solidFill>
          <a:schemeClr val="accent4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D6F16F8-D7E0-335E-4AC9-0FAEAE05D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2455217"/>
            <a:ext cx="6172200" cy="395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A883FD-C14A-AE23-D57F-40D4049BB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18106" y="2472034"/>
            <a:ext cx="3932237" cy="395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036CFD-25C1-D288-F987-94CC93F61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1193"/>
            <a:ext cx="8761412" cy="1600200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90386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solidFill>
          <a:schemeClr val="accent4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D6F16F8-D7E0-335E-4AC9-0FAEAE05D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24401" y="2560320"/>
            <a:ext cx="6172200" cy="395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A883FD-C14A-AE23-D57F-40D4049BB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60320"/>
            <a:ext cx="3932237" cy="395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1AE0452-E3DF-1CFE-F8A5-FE224844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34" y="473218"/>
            <a:ext cx="9222237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48BCB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52075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solidFill>
          <a:schemeClr val="accent4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3B1C2-033F-A11D-6060-06061F7C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34" y="473218"/>
            <a:ext cx="1028055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48BCB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79F1B-F261-2175-42C8-7813FC75A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3276" y="2029522"/>
            <a:ext cx="4964113" cy="359251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B452B0-1CC6-2EC7-3463-6C9A89D554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834" y="2029521"/>
            <a:ext cx="5133975" cy="4377569"/>
          </a:xfrm>
          <a:prstGeom prst="rect">
            <a:avLst/>
          </a:prstGeom>
        </p:spPr>
        <p:txBody>
          <a:bodyPr/>
          <a:lstStyle/>
          <a:p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3460953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solidFill>
          <a:schemeClr val="accent4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C0F9D-168A-0DB9-C140-A86C598DD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973" y="723900"/>
            <a:ext cx="789622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48BCB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476821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C0F9D-168A-0DB9-C140-A86C598DD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973" y="723900"/>
            <a:ext cx="789622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48BCB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40581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eño personalizado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2CFDCBC6-C708-81E4-E346-CE48661DF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95" y="503890"/>
            <a:ext cx="5857209" cy="5850219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4BC7EFA-69B8-F5C5-64BA-49A74EEEE7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65001" y="1978436"/>
            <a:ext cx="4261999" cy="2901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rgbClr val="448BCB"/>
                </a:solidFill>
                <a:latin typeface="Venture Handmade" pitchFamily="2" charset="0"/>
              </a:defRPr>
            </a:lvl1pPr>
          </a:lstStyle>
          <a:p>
            <a:pPr lvl="0"/>
            <a:endParaRPr lang="en-CR" sz="3200">
              <a:latin typeface="Venture Handma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08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7E3E133-9374-9EA9-C950-058561DDD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9461" y="5813100"/>
            <a:ext cx="1950889" cy="64623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D84C3AA6-1B65-D1AF-D269-3A0E3595BD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95" y="493160"/>
            <a:ext cx="5857209" cy="587168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F00EBD6-11E1-D156-6357-7D2C80FADE2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65001" y="1978436"/>
            <a:ext cx="4261999" cy="2901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rgbClr val="7030A0"/>
                </a:solidFill>
                <a:latin typeface="Venture Handmade" pitchFamily="2" charset="0"/>
              </a:defRPr>
            </a:lvl1pPr>
          </a:lstStyle>
          <a:p>
            <a:pPr lvl="0"/>
            <a:endParaRPr lang="en-CR" sz="3200">
              <a:latin typeface="Venture Handma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153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7D58211-1406-8C36-0523-42AC804EF4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71236" y="1747510"/>
            <a:ext cx="5491981" cy="5128963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DC05D8F1-4FFE-3168-BD84-A2B4DAF4FF05}"/>
              </a:ext>
            </a:extLst>
          </p:cNvPr>
          <p:cNvSpPr/>
          <p:nvPr userDrawn="1"/>
        </p:nvSpPr>
        <p:spPr>
          <a:xfrm>
            <a:off x="0" y="0"/>
            <a:ext cx="271236" cy="6858000"/>
          </a:xfrm>
          <a:prstGeom prst="rect">
            <a:avLst/>
          </a:prstGeom>
          <a:solidFill>
            <a:srgbClr val="0BD0D9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2" name="Título 25">
            <a:extLst>
              <a:ext uri="{FF2B5EF4-FFF2-40B4-BE49-F238E27FC236}">
                <a16:creationId xmlns:a16="http://schemas.microsoft.com/office/drawing/2014/main" id="{0344C56C-34DE-C2E5-66BE-9446FCD23C4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74714" y="690563"/>
            <a:ext cx="5486400" cy="762000"/>
          </a:xfrm>
        </p:spPr>
        <p:txBody>
          <a:bodyPr>
            <a:noAutofit/>
          </a:bodyPr>
          <a:lstStyle>
            <a:lvl1pPr algn="l">
              <a:defRPr sz="5334" b="1" i="0">
                <a:latin typeface="Proxima Nova Bl" panose="02000506030000020004" pitchFamily="2" charset="77"/>
                <a:cs typeface="Poppins" pitchFamily="2" charset="77"/>
              </a:defRPr>
            </a:lvl1pPr>
          </a:lstStyle>
          <a:p>
            <a:r>
              <a:rPr lang="es-MX"/>
              <a:t>Title I</a:t>
            </a:r>
            <a:endParaRPr lang="en-US"/>
          </a:p>
        </p:txBody>
      </p:sp>
      <p:pic>
        <p:nvPicPr>
          <p:cNvPr id="2" name="Imagen 7">
            <a:extLst>
              <a:ext uri="{FF2B5EF4-FFF2-40B4-BE49-F238E27FC236}">
                <a16:creationId xmlns:a16="http://schemas.microsoft.com/office/drawing/2014/main" id="{A8E0F4C6-4A6F-EB86-AC1B-819A1BFD32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438" y="161055"/>
            <a:ext cx="287738" cy="58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9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55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25">
            <a:extLst>
              <a:ext uri="{FF2B5EF4-FFF2-40B4-BE49-F238E27FC236}">
                <a16:creationId xmlns:a16="http://schemas.microsoft.com/office/drawing/2014/main" id="{BA2748DD-297C-F632-5FB4-76259B00971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33657" y="703316"/>
            <a:ext cx="5486400" cy="762000"/>
          </a:xfrm>
        </p:spPr>
        <p:txBody>
          <a:bodyPr>
            <a:noAutofit/>
          </a:bodyPr>
          <a:lstStyle>
            <a:lvl1pPr algn="l">
              <a:defRPr sz="5334" b="1" i="0">
                <a:latin typeface="Proxima Nova Bl" panose="02000506030000020004" pitchFamily="2" charset="77"/>
                <a:cs typeface="Poppins" pitchFamily="2" charset="77"/>
              </a:defRPr>
            </a:lvl1pPr>
          </a:lstStyle>
          <a:p>
            <a:r>
              <a:rPr lang="es-MX"/>
              <a:t>Title I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588DDB-1CD4-364E-16BC-3CD5EA9BB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3018064" cy="68580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pic>
        <p:nvPicPr>
          <p:cNvPr id="2" name="Imagen 7">
            <a:extLst>
              <a:ext uri="{FF2B5EF4-FFF2-40B4-BE49-F238E27FC236}">
                <a16:creationId xmlns:a16="http://schemas.microsoft.com/office/drawing/2014/main" id="{3581F183-1D87-61B8-F16F-D6B1C838FF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438" y="161055"/>
            <a:ext cx="287738" cy="58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95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DAEA5-E0D8-E884-8689-7AC24C17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671" y="2274608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01380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 l="-1000" t="-68000" r="-4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FE7C0D-C558-086C-2FA2-767FC2E6C8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7141" y="1724612"/>
            <a:ext cx="6248400" cy="645739"/>
          </a:xfrm>
          <a:prstGeom prst="rect">
            <a:avLst/>
          </a:prstGeom>
        </p:spPr>
        <p:txBody>
          <a:bodyPr anchor="b"/>
          <a:lstStyle>
            <a:lvl1pPr algn="l">
              <a:defRPr sz="4000" b="1" i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s-ES"/>
              <a:t>TITLE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39A133-4B14-F15E-1479-CF6E70EA07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7141" y="2489223"/>
            <a:ext cx="7067595" cy="6457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4000" b="1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SUBTITLE</a:t>
            </a:r>
          </a:p>
        </p:txBody>
      </p:sp>
      <p:pic>
        <p:nvPicPr>
          <p:cNvPr id="12" name="Imagen 11" descr="Imagen que contiene Icono&#10;&#10;Descripción generada automáticamente">
            <a:extLst>
              <a:ext uri="{FF2B5EF4-FFF2-40B4-BE49-F238E27FC236}">
                <a16:creationId xmlns:a16="http://schemas.microsoft.com/office/drawing/2014/main" id="{020F391D-D2FD-2433-B0A9-4B4FE7640D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16" y="473138"/>
            <a:ext cx="1950724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0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Icono&#10;&#10;Descripción generada automáticamente">
            <a:extLst>
              <a:ext uri="{FF2B5EF4-FFF2-40B4-BE49-F238E27FC236}">
                <a16:creationId xmlns:a16="http://schemas.microsoft.com/office/drawing/2014/main" id="{1F514302-EDD2-E9E3-201C-6B89E0C720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26" y="374713"/>
            <a:ext cx="1950724" cy="64922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FA18FD6-8CA4-933C-B9A1-FDFE6CDE83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4376" y="1252728"/>
            <a:ext cx="6073588" cy="796951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s-ES"/>
              <a:t>TITLE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5332719A-BCA9-3EFD-782A-708C86BAF8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4376" y="2666660"/>
            <a:ext cx="6073588" cy="8758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0616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 l="-1000" t="-68000" r="-4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FE7C0D-C558-086C-2FA2-767FC2E6C8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7141" y="1724612"/>
            <a:ext cx="6248400" cy="645739"/>
          </a:xfrm>
          <a:prstGeom prst="rect">
            <a:avLst/>
          </a:prstGeom>
        </p:spPr>
        <p:txBody>
          <a:bodyPr anchor="b"/>
          <a:lstStyle>
            <a:lvl1pPr algn="l">
              <a:defRPr sz="4000" b="1" i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s-ES"/>
              <a:t>TITLE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39A133-4B14-F15E-1479-CF6E70EA07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7141" y="2489223"/>
            <a:ext cx="7067595" cy="6457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4000" b="1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80207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7FA18FD6-8CA4-933C-B9A1-FDFE6CDE83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4376" y="1252728"/>
            <a:ext cx="6073588" cy="796951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s-ES"/>
              <a:t>TITLE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5332719A-BCA9-3EFD-782A-708C86BAF8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4376" y="2666660"/>
            <a:ext cx="6073588" cy="8758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Text</a:t>
            </a:r>
          </a:p>
        </p:txBody>
      </p:sp>
      <p:pic>
        <p:nvPicPr>
          <p:cNvPr id="2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A74FB1CC-E0C3-AA46-24A4-682E50D46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6425" y="317252"/>
            <a:ext cx="2445053" cy="82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5">
            <a:extLst>
              <a:ext uri="{FF2B5EF4-FFF2-40B4-BE49-F238E27FC236}">
                <a16:creationId xmlns:a16="http://schemas.microsoft.com/office/drawing/2014/main" id="{5008C5BC-E1CB-9BD4-CBD9-AE0CA6D2B35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739461" y="5813100"/>
            <a:ext cx="195088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7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  <p:sldLayoutId id="2147483680" r:id="rId3"/>
    <p:sldLayoutId id="2147483678" r:id="rId4"/>
    <p:sldLayoutId id="214748367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42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682" r:id="rId3"/>
    <p:sldLayoutId id="2147483683" r:id="rId4"/>
    <p:sldLayoutId id="2147483684" r:id="rId5"/>
    <p:sldLayoutId id="2147483694" r:id="rId6"/>
    <p:sldLayoutId id="2147483695" r:id="rId7"/>
    <p:sldLayoutId id="2147483696" r:id="rId8"/>
    <p:sldLayoutId id="2147483730" r:id="rId9"/>
    <p:sldLayoutId id="2147483731" r:id="rId10"/>
    <p:sldLayoutId id="2147483686" r:id="rId11"/>
    <p:sldLayoutId id="2147483685" r:id="rId12"/>
    <p:sldLayoutId id="2147483707" r:id="rId13"/>
    <p:sldLayoutId id="2147483708" r:id="rId14"/>
    <p:sldLayoutId id="2147483709" r:id="rId15"/>
    <p:sldLayoutId id="2147483726" r:id="rId16"/>
    <p:sldLayoutId id="2147483728" r:id="rId17"/>
    <p:sldLayoutId id="2147483716" r:id="rId18"/>
    <p:sldLayoutId id="2147483785" r:id="rId19"/>
    <p:sldLayoutId id="2147483697" r:id="rId20"/>
    <p:sldLayoutId id="2147483699" r:id="rId21"/>
    <p:sldLayoutId id="2147483700" r:id="rId22"/>
    <p:sldLayoutId id="2147483712" r:id="rId23"/>
    <p:sldLayoutId id="2147483786" r:id="rId24"/>
    <p:sldLayoutId id="2147483787" r:id="rId25"/>
    <p:sldLayoutId id="2147483691" r:id="rId26"/>
    <p:sldLayoutId id="2147483687" r:id="rId27"/>
    <p:sldLayoutId id="2147483688" r:id="rId28"/>
    <p:sldLayoutId id="2147483672" r:id="rId29"/>
    <p:sldLayoutId id="2147483740" r:id="rId30"/>
    <p:sldLayoutId id="2147483741" r:id="rId31"/>
    <p:sldLayoutId id="2147483742" r:id="rId32"/>
    <p:sldLayoutId id="2147483677" r:id="rId33"/>
    <p:sldLayoutId id="2147483777" r:id="rId34"/>
    <p:sldLayoutId id="2147483845" r:id="rId35"/>
    <p:sldLayoutId id="2147483846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89A112B7-C3B5-BF93-6823-5859C2A9FB75}"/>
              </a:ext>
            </a:extLst>
          </p:cNvPr>
          <p:cNvSpPr/>
          <p:nvPr/>
        </p:nvSpPr>
        <p:spPr>
          <a:xfrm>
            <a:off x="0" y="0"/>
            <a:ext cx="12198702" cy="6858000"/>
          </a:xfrm>
          <a:prstGeom prst="rect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BEB3292-06EE-49C7-E3D2-C45014D9F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933" y="5223933"/>
            <a:ext cx="1490134" cy="149013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42E2240E-B2E6-4E85-0B2F-C1762BA1F7C9}"/>
              </a:ext>
            </a:extLst>
          </p:cNvPr>
          <p:cNvSpPr txBox="1">
            <a:spLocks/>
          </p:cNvSpPr>
          <p:nvPr/>
        </p:nvSpPr>
        <p:spPr>
          <a:xfrm>
            <a:off x="526792" y="4243731"/>
            <a:ext cx="7956557" cy="762000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Proxima Nova Bl" panose="02000506030000020004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sz="4800">
                <a:solidFill>
                  <a:schemeClr val="bg2"/>
                </a:solidFill>
              </a:rPr>
              <a:t>THE CONSCIOUS FOOD SYSTEMS ALLIANCE</a:t>
            </a:r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EEDFE080-6401-6E3C-3340-80797022E97D}"/>
              </a:ext>
            </a:extLst>
          </p:cNvPr>
          <p:cNvSpPr txBox="1"/>
          <p:nvPr/>
        </p:nvSpPr>
        <p:spPr>
          <a:xfrm>
            <a:off x="646123" y="5733957"/>
            <a:ext cx="681296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Inner Capacities for Regenerative Food Systems</a:t>
            </a:r>
            <a:endParaRPr lang="it-IT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5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C65FAEE-B4DC-2E5A-D41F-925F01661C5E}"/>
              </a:ext>
            </a:extLst>
          </p:cNvPr>
          <p:cNvSpPr/>
          <p:nvPr/>
        </p:nvSpPr>
        <p:spPr>
          <a:xfrm>
            <a:off x="-13855" y="-2"/>
            <a:ext cx="401782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62083769-65A5-A39B-2917-0549E78E7B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"/>
          <a:stretch/>
        </p:blipFill>
        <p:spPr>
          <a:xfrm>
            <a:off x="271236" y="1730577"/>
            <a:ext cx="5491981" cy="5128963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823AC273-A628-6F50-DBF0-35F4C3AD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6" y="448659"/>
            <a:ext cx="8075261" cy="78619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3000">
                <a:solidFill>
                  <a:srgbClr val="FC9C24"/>
                </a:solidFill>
                <a:latin typeface="Proxima Nova Bl"/>
                <a:cs typeface="Poppins"/>
              </a:rPr>
              <a:t>The Conscious Food Systems Alliance (</a:t>
            </a:r>
            <a:r>
              <a:rPr lang="en-US" sz="3000" err="1">
                <a:solidFill>
                  <a:srgbClr val="FC9C24"/>
                </a:solidFill>
                <a:latin typeface="Proxima Nova Bl"/>
                <a:cs typeface="Poppins"/>
              </a:rPr>
              <a:t>CoFSA</a:t>
            </a:r>
            <a:r>
              <a:rPr lang="en-US" sz="3000">
                <a:solidFill>
                  <a:srgbClr val="FC9C24"/>
                </a:solidFill>
                <a:latin typeface="Proxima Nova Bl"/>
                <a:cs typeface="Poppins"/>
              </a:rPr>
              <a:t>)</a:t>
            </a:r>
            <a:endParaRPr lang="it-IT" sz="3000">
              <a:cs typeface="Poppins"/>
            </a:endParaRPr>
          </a:p>
        </p:txBody>
      </p:sp>
      <p:pic>
        <p:nvPicPr>
          <p:cNvPr id="16" name="Google Shape;363;p19" descr="A picture containing person, outdoor, man, boy&#10;&#10;Description automatically generated">
            <a:extLst>
              <a:ext uri="{FF2B5EF4-FFF2-40B4-BE49-F238E27FC236}">
                <a16:creationId xmlns:a16="http://schemas.microsoft.com/office/drawing/2014/main" id="{BFC2452B-B8A8-2D42-B6AA-B17A91E0DF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855" y="2100137"/>
            <a:ext cx="5271656" cy="3428999"/>
          </a:xfrm>
          <a:prstGeom prst="rect">
            <a:avLst/>
          </a:prstGeom>
          <a:noFill/>
          <a:ln w="57150">
            <a:noFill/>
          </a:ln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D0315C6F-C98A-3F77-6645-A3CB06FE80A6}"/>
              </a:ext>
            </a:extLst>
          </p:cNvPr>
          <p:cNvSpPr txBox="1"/>
          <p:nvPr/>
        </p:nvSpPr>
        <p:spPr>
          <a:xfrm>
            <a:off x="-13855" y="6116163"/>
            <a:ext cx="12205855" cy="743377"/>
          </a:xfrm>
          <a:prstGeom prst="rect">
            <a:avLst/>
          </a:prstGeom>
          <a:solidFill>
            <a:srgbClr val="FC9C24">
              <a:alpha val="21961"/>
            </a:srgbClr>
          </a:solidFill>
        </p:spPr>
        <p:txBody>
          <a:bodyPr lIns="33867" tIns="33867" rIns="33867" bIns="33867" rtlCol="0" anchor="ctr"/>
          <a:lstStyle/>
          <a:p>
            <a:pPr algn="ctr">
              <a:lnSpc>
                <a:spcPts val="1630"/>
              </a:lnSpc>
            </a:pPr>
            <a:endParaRPr sz="1200"/>
          </a:p>
        </p:txBody>
      </p:sp>
      <p:pic>
        <p:nvPicPr>
          <p:cNvPr id="5" name="Marcador de posición de imagen 5">
            <a:extLst>
              <a:ext uri="{FF2B5EF4-FFF2-40B4-BE49-F238E27FC236}">
                <a16:creationId xmlns:a16="http://schemas.microsoft.com/office/drawing/2014/main" id="{930249CB-D653-2EB5-7BC7-C294A27CD0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"/>
          <a:stretch/>
        </p:blipFill>
        <p:spPr>
          <a:xfrm>
            <a:off x="406854" y="2595865"/>
            <a:ext cx="4702314" cy="4391492"/>
          </a:xfr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52234A2E-BF7C-9FAD-44A6-A6DBE67A4804}"/>
              </a:ext>
            </a:extLst>
          </p:cNvPr>
          <p:cNvSpPr/>
          <p:nvPr/>
        </p:nvSpPr>
        <p:spPr>
          <a:xfrm>
            <a:off x="11665527" y="124691"/>
            <a:ext cx="401782" cy="7093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E5F911B-09EE-320B-3FD6-116434A95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522" y="336713"/>
            <a:ext cx="1948968" cy="650258"/>
          </a:xfrm>
          <a:prstGeom prst="rect">
            <a:avLst/>
          </a:prstGeom>
        </p:spPr>
      </p:pic>
      <p:sp>
        <p:nvSpPr>
          <p:cNvPr id="10" name="CuadroTexto 11">
            <a:extLst>
              <a:ext uri="{FF2B5EF4-FFF2-40B4-BE49-F238E27FC236}">
                <a16:creationId xmlns:a16="http://schemas.microsoft.com/office/drawing/2014/main" id="{0A1B0366-9DCD-CD0D-BE93-DB54749F66DB}"/>
              </a:ext>
            </a:extLst>
          </p:cNvPr>
          <p:cNvSpPr txBox="1"/>
          <p:nvPr/>
        </p:nvSpPr>
        <p:spPr>
          <a:xfrm>
            <a:off x="5688499" y="2219327"/>
            <a:ext cx="5597236" cy="32419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Aft>
                <a:spcPts val="400"/>
              </a:spcAft>
            </a:pPr>
            <a:r>
              <a:rPr lang="es-UY">
                <a:solidFill>
                  <a:srgbClr val="084675"/>
                </a:solidFill>
                <a:latin typeface="Proxima Nova Light"/>
                <a:cs typeface="Poppins"/>
              </a:rPr>
              <a:t>CoFSA is a movement of food, agriculture,  and consciousness practitioners, convened by UNDP, and  united around a common goal: to support people from across food and agriculture systems to cultivate the inner capacities that activate systemic  change and regeneration.  </a:t>
            </a:r>
          </a:p>
          <a:p>
            <a:pPr algn="just">
              <a:spcAft>
                <a:spcPts val="400"/>
              </a:spcAft>
            </a:pPr>
            <a:endParaRPr lang="es-UY">
              <a:solidFill>
                <a:srgbClr val="084675"/>
              </a:solidFill>
              <a:latin typeface="Proxima Nova Light"/>
              <a:cs typeface="Poppins"/>
            </a:endParaRPr>
          </a:p>
          <a:p>
            <a:pPr algn="just">
              <a:spcAft>
                <a:spcPts val="400"/>
              </a:spcAft>
            </a:pPr>
            <a:r>
              <a:rPr lang="es-UY">
                <a:solidFill>
                  <a:srgbClr val="084675"/>
                </a:solidFill>
                <a:latin typeface="Proxima Nova Light"/>
                <a:cs typeface="Poppins"/>
              </a:rPr>
              <a:t>CoFSA's vision is  to establish the cultivation of inner capacities as a key evidence-based approach to envision and create regenerative food systems; and to build legitimacy for this agenda</a:t>
            </a:r>
            <a:endParaRPr lang="es-UY">
              <a:solidFill>
                <a:srgbClr val="084675"/>
              </a:solidFill>
              <a:latin typeface="Proxima Nova Light" panose="02000506030000020004" pitchFamily="2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170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C65FAEE-B4DC-2E5A-D41F-925F01661C5E}"/>
              </a:ext>
            </a:extLst>
          </p:cNvPr>
          <p:cNvSpPr/>
          <p:nvPr/>
        </p:nvSpPr>
        <p:spPr>
          <a:xfrm>
            <a:off x="-13855" y="-2"/>
            <a:ext cx="401782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Helen Clark">
            <a:extLst>
              <a:ext uri="{FF2B5EF4-FFF2-40B4-BE49-F238E27FC236}">
                <a16:creationId xmlns:a16="http://schemas.microsoft.com/office/drawing/2014/main" id="{80EA1357-5B96-744B-BB40-2B8BC8796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36" y="2138980"/>
            <a:ext cx="3676903" cy="471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62083769-65A5-A39B-2917-0549E78E7B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"/>
          <a:stretch/>
        </p:blipFill>
        <p:spPr>
          <a:xfrm>
            <a:off x="271236" y="1730577"/>
            <a:ext cx="5491981" cy="5128963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823AC273-A628-6F50-DBF0-35F4C3AD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825" y="440190"/>
            <a:ext cx="8075261" cy="78619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3000">
                <a:solidFill>
                  <a:srgbClr val="FC9C24"/>
                </a:solidFill>
                <a:latin typeface="Proxima Nova Bl"/>
                <a:cs typeface="Poppins"/>
              </a:rPr>
              <a:t>Addressing a Major Blindspot</a:t>
            </a:r>
            <a:br>
              <a:rPr lang="en-US" sz="3000">
                <a:solidFill>
                  <a:srgbClr val="FC9C24"/>
                </a:solidFill>
                <a:latin typeface="Proxima Nova Bl"/>
                <a:cs typeface="Poppins"/>
              </a:rPr>
            </a:br>
            <a:r>
              <a:rPr lang="en-US" sz="3000">
                <a:solidFill>
                  <a:srgbClr val="FC9C24"/>
                </a:solidFill>
                <a:latin typeface="Proxima Nova Bl"/>
                <a:cs typeface="Poppins"/>
              </a:rPr>
              <a:t>in our Work</a:t>
            </a:r>
            <a:endParaRPr lang="it-IT" sz="3000">
              <a:cs typeface="Poppins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D0315C6F-C98A-3F77-6645-A3CB06FE80A6}"/>
              </a:ext>
            </a:extLst>
          </p:cNvPr>
          <p:cNvSpPr txBox="1"/>
          <p:nvPr/>
        </p:nvSpPr>
        <p:spPr>
          <a:xfrm>
            <a:off x="-13855" y="6116163"/>
            <a:ext cx="12205855" cy="743377"/>
          </a:xfrm>
          <a:prstGeom prst="rect">
            <a:avLst/>
          </a:prstGeom>
          <a:solidFill>
            <a:srgbClr val="FC9C24">
              <a:alpha val="21961"/>
            </a:srgbClr>
          </a:solidFill>
        </p:spPr>
        <p:txBody>
          <a:bodyPr lIns="33867" tIns="33867" rIns="33867" bIns="33867" rtlCol="0" anchor="ctr"/>
          <a:lstStyle/>
          <a:p>
            <a:pPr algn="ctr">
              <a:lnSpc>
                <a:spcPts val="1630"/>
              </a:lnSpc>
            </a:pPr>
            <a:endParaRPr sz="1200"/>
          </a:p>
        </p:txBody>
      </p:sp>
      <p:pic>
        <p:nvPicPr>
          <p:cNvPr id="5" name="Marcador de posición de imagen 5">
            <a:extLst>
              <a:ext uri="{FF2B5EF4-FFF2-40B4-BE49-F238E27FC236}">
                <a16:creationId xmlns:a16="http://schemas.microsoft.com/office/drawing/2014/main" id="{930249CB-D653-2EB5-7BC7-C294A27CD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"/>
          <a:stretch/>
        </p:blipFill>
        <p:spPr>
          <a:xfrm>
            <a:off x="406854" y="2595865"/>
            <a:ext cx="4702314" cy="4391492"/>
          </a:xfr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52234A2E-BF7C-9FAD-44A6-A6DBE67A4804}"/>
              </a:ext>
            </a:extLst>
          </p:cNvPr>
          <p:cNvSpPr/>
          <p:nvPr/>
        </p:nvSpPr>
        <p:spPr>
          <a:xfrm>
            <a:off x="11665527" y="124691"/>
            <a:ext cx="401782" cy="7093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E5F911B-09EE-320B-3FD6-116434A95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522" y="336713"/>
            <a:ext cx="1948968" cy="650258"/>
          </a:xfrm>
          <a:prstGeom prst="rect">
            <a:avLst/>
          </a:prstGeom>
        </p:spPr>
      </p:pic>
      <p:sp>
        <p:nvSpPr>
          <p:cNvPr id="10" name="CuadroTexto 11">
            <a:extLst>
              <a:ext uri="{FF2B5EF4-FFF2-40B4-BE49-F238E27FC236}">
                <a16:creationId xmlns:a16="http://schemas.microsoft.com/office/drawing/2014/main" id="{0A1B0366-9DCD-CD0D-BE93-DB54749F66DB}"/>
              </a:ext>
            </a:extLst>
          </p:cNvPr>
          <p:cNvSpPr txBox="1"/>
          <p:nvPr/>
        </p:nvSpPr>
        <p:spPr>
          <a:xfrm>
            <a:off x="5510950" y="2116858"/>
            <a:ext cx="5142227" cy="29136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just">
              <a:spcAft>
                <a:spcPts val="400"/>
              </a:spcAft>
            </a:pPr>
            <a:r>
              <a:rPr lang="es-UY" i="1">
                <a:solidFill>
                  <a:srgbClr val="084675"/>
                </a:solidFill>
                <a:latin typeface="Proxima Nova Light"/>
                <a:cs typeface="Poppins"/>
              </a:rPr>
              <a:t>"I used to think that the top environmental problems were biodiversity loss, ecosystem collapse and climate change. I thought with 30 years of good science we could address those problems. But I was wrong.</a:t>
            </a:r>
          </a:p>
          <a:p>
            <a:pPr lvl="0" algn="just">
              <a:spcAft>
                <a:spcPts val="400"/>
              </a:spcAft>
            </a:pPr>
            <a:br>
              <a:rPr lang="es-UY" i="1">
                <a:solidFill>
                  <a:srgbClr val="084675"/>
                </a:solidFill>
                <a:latin typeface="Proxima Nova Light"/>
                <a:cs typeface="Poppins"/>
              </a:rPr>
            </a:br>
            <a:r>
              <a:rPr lang="es-UY" i="1">
                <a:solidFill>
                  <a:srgbClr val="084675"/>
                </a:solidFill>
                <a:latin typeface="Proxima Nova Light"/>
                <a:cs typeface="Poppins"/>
              </a:rPr>
              <a:t>The top environmental problems are selfishness, greed and apathy... And to deal with these we need a spiritual and cultural transformation—and we scientists don’t know how to do that."</a:t>
            </a:r>
          </a:p>
        </p:txBody>
      </p:sp>
      <p:sp>
        <p:nvSpPr>
          <p:cNvPr id="17" name="CuadroTexto 11">
            <a:extLst>
              <a:ext uri="{FF2B5EF4-FFF2-40B4-BE49-F238E27FC236}">
                <a16:creationId xmlns:a16="http://schemas.microsoft.com/office/drawing/2014/main" id="{C95C38C7-1B6F-C947-8A4B-E80EEBC18C1B}"/>
              </a:ext>
            </a:extLst>
          </p:cNvPr>
          <p:cNvSpPr txBox="1"/>
          <p:nvPr/>
        </p:nvSpPr>
        <p:spPr>
          <a:xfrm>
            <a:off x="6733519" y="5413795"/>
            <a:ext cx="514222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spcAft>
                <a:spcPts val="400"/>
              </a:spcAft>
            </a:pPr>
            <a:r>
              <a:rPr lang="es-UY">
                <a:solidFill>
                  <a:srgbClr val="084675"/>
                </a:solidFill>
                <a:latin typeface="Proxima Nova Light"/>
                <a:cs typeface="Poppins"/>
              </a:rPr>
              <a:t>Gustave Speth </a:t>
            </a:r>
            <a:br>
              <a:rPr lang="es-UY">
                <a:solidFill>
                  <a:srgbClr val="084675"/>
                </a:solidFill>
                <a:latin typeface="Proxima Nova Light"/>
                <a:cs typeface="Poppins"/>
              </a:rPr>
            </a:br>
            <a:r>
              <a:rPr lang="es-UY">
                <a:solidFill>
                  <a:srgbClr val="084675"/>
                </a:solidFill>
                <a:latin typeface="Proxima Nova Light"/>
                <a:cs typeface="Poppins"/>
              </a:rPr>
              <a:t>UNDP Administrator (1993-1999)</a:t>
            </a:r>
          </a:p>
        </p:txBody>
      </p:sp>
    </p:spTree>
    <p:extLst>
      <p:ext uri="{BB962C8B-B14F-4D97-AF65-F5344CB8AC3E}">
        <p14:creationId xmlns:p14="http://schemas.microsoft.com/office/powerpoint/2010/main" val="2838907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age30image3483809072">
            <a:extLst>
              <a:ext uri="{FF2B5EF4-FFF2-40B4-BE49-F238E27FC236}">
                <a16:creationId xmlns:a16="http://schemas.microsoft.com/office/drawing/2014/main" id="{17963EB3-74D6-FD1C-C0BB-C3447B21F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93" y="1109600"/>
            <a:ext cx="5604158" cy="412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8">
            <a:extLst>
              <a:ext uri="{FF2B5EF4-FFF2-40B4-BE49-F238E27FC236}">
                <a16:creationId xmlns:a16="http://schemas.microsoft.com/office/drawing/2014/main" id="{6EF7C54F-7E5F-A43A-D151-DE5D57AE6FC6}"/>
              </a:ext>
            </a:extLst>
          </p:cNvPr>
          <p:cNvSpPr txBox="1"/>
          <p:nvPr/>
        </p:nvSpPr>
        <p:spPr>
          <a:xfrm>
            <a:off x="6361567" y="5490549"/>
            <a:ext cx="5644694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8F8F8F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The Iceberg Model. Source: Adapted from Meadows (1999), presented in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8F8F8F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Wamsler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8F8F8F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(2021)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36820D8-6EAD-AFCB-A1EF-CA0D96BBE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48" y="5877536"/>
            <a:ext cx="901577" cy="66848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4410D06-AAC9-39F3-B33E-645D0DF64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323" y="5992915"/>
            <a:ext cx="2231329" cy="463336"/>
          </a:xfrm>
          <a:prstGeom prst="rect">
            <a:avLst/>
          </a:prstGeom>
        </p:spPr>
      </p:pic>
      <p:pic>
        <p:nvPicPr>
          <p:cNvPr id="18" name="Imagen 36">
            <a:extLst>
              <a:ext uri="{FF2B5EF4-FFF2-40B4-BE49-F238E27FC236}">
                <a16:creationId xmlns:a16="http://schemas.microsoft.com/office/drawing/2014/main" id="{CA689591-07D6-B08F-2558-58D093F0C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218" y="5778253"/>
            <a:ext cx="1023719" cy="717300"/>
          </a:xfrm>
          <a:prstGeom prst="rect">
            <a:avLst/>
          </a:prstGeom>
        </p:spPr>
      </p:pic>
      <p:pic>
        <p:nvPicPr>
          <p:cNvPr id="6152" name="Picture 8" descr="Inner Development Goals: from inner ...">
            <a:extLst>
              <a:ext uri="{FF2B5EF4-FFF2-40B4-BE49-F238E27FC236}">
                <a16:creationId xmlns:a16="http://schemas.microsoft.com/office/drawing/2014/main" id="{F552F481-6BAD-2F13-8A9A-FAD98B204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389" y="5828722"/>
            <a:ext cx="1269069" cy="71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1">
            <a:extLst>
              <a:ext uri="{FF2B5EF4-FFF2-40B4-BE49-F238E27FC236}">
                <a16:creationId xmlns:a16="http://schemas.microsoft.com/office/drawing/2014/main" id="{0E3EECD4-FDC9-8240-8D5F-9DA491E25835}"/>
              </a:ext>
            </a:extLst>
          </p:cNvPr>
          <p:cNvSpPr txBox="1"/>
          <p:nvPr/>
        </p:nvSpPr>
        <p:spPr>
          <a:xfrm>
            <a:off x="502678" y="1502036"/>
            <a:ext cx="5593322" cy="33445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UY">
                <a:solidFill>
                  <a:srgbClr val="084675"/>
                </a:solidFill>
                <a:latin typeface="Proxima Nova Light"/>
                <a:cs typeface="Poppins"/>
              </a:rPr>
              <a:t>A cultural narrative of separation—from self, others, and nature—underpinning the polycrisis.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UY">
                <a:solidFill>
                  <a:srgbClr val="084675"/>
                </a:solidFill>
                <a:latin typeface="Proxima Nova Light"/>
                <a:cs typeface="Poppins"/>
              </a:rPr>
              <a:t>Inner transformation as a powerful lever for systemic change to be integrated as a complementary approach.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UY">
                <a:solidFill>
                  <a:srgbClr val="084675"/>
                </a:solidFill>
                <a:latin typeface="Proxima Nova Light"/>
                <a:cs typeface="Poppins"/>
              </a:rPr>
              <a:t>Knowledge alone is not enough to activate behavior change. Need to engage with  emotions, values and identities.</a:t>
            </a:r>
          </a:p>
          <a:p>
            <a:pPr algn="just">
              <a:spcAft>
                <a:spcPts val="400"/>
              </a:spcAft>
            </a:pPr>
            <a:endParaRPr lang="es-UY">
              <a:solidFill>
                <a:srgbClr val="084675"/>
              </a:solidFill>
              <a:latin typeface="Proxima Nova Light"/>
              <a:cs typeface="Poppins"/>
            </a:endParaRPr>
          </a:p>
          <a:p>
            <a:pPr algn="just">
              <a:spcAft>
                <a:spcPts val="400"/>
              </a:spcAft>
            </a:pPr>
            <a:r>
              <a:rPr lang="es-UY" b="1">
                <a:solidFill>
                  <a:srgbClr val="084675"/>
                </a:solidFill>
                <a:latin typeface="Proxima Nova Light"/>
                <a:cs typeface="Poppins"/>
              </a:rPr>
              <a:t>Evidence that consciousness practices can support this inner change.</a:t>
            </a:r>
          </a:p>
        </p:txBody>
      </p:sp>
      <p:sp>
        <p:nvSpPr>
          <p:cNvPr id="19" name="Título 2">
            <a:extLst>
              <a:ext uri="{FF2B5EF4-FFF2-40B4-BE49-F238E27FC236}">
                <a16:creationId xmlns:a16="http://schemas.microsoft.com/office/drawing/2014/main" id="{8FF57F2F-D7B4-504D-87EF-549224335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03" y="426187"/>
            <a:ext cx="9651452" cy="796628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3000" dirty="0">
                <a:solidFill>
                  <a:srgbClr val="FC9C24"/>
                </a:solidFill>
                <a:latin typeface="Proxima Nova Bl"/>
                <a:cs typeface="Poppins"/>
              </a:rPr>
              <a:t>An Approach Grounded in Science</a:t>
            </a:r>
            <a:endParaRPr lang="it-IT" sz="3000" dirty="0"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299088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5">
            <a:extLst>
              <a:ext uri="{FF2B5EF4-FFF2-40B4-BE49-F238E27FC236}">
                <a16:creationId xmlns:a16="http://schemas.microsoft.com/office/drawing/2014/main" id="{892B1C97-DAD3-D433-9903-D1E13B4C9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8" t="686" r="5995" b="686"/>
          <a:stretch/>
        </p:blipFill>
        <p:spPr>
          <a:xfrm>
            <a:off x="0" y="10"/>
            <a:ext cx="3543301" cy="6857990"/>
          </a:xfrm>
          <a:prstGeom prst="rect">
            <a:avLst/>
          </a:prstGeom>
          <a:effectLst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7E6155E-B768-E010-F2A0-1C3862AFB53C}"/>
              </a:ext>
            </a:extLst>
          </p:cNvPr>
          <p:cNvSpPr txBox="1">
            <a:spLocks/>
          </p:cNvSpPr>
          <p:nvPr/>
        </p:nvSpPr>
        <p:spPr>
          <a:xfrm>
            <a:off x="4264744" y="2286174"/>
            <a:ext cx="7013306" cy="33573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84675"/>
                </a:solidFill>
                <a:effectLst/>
                <a:uLnTx/>
                <a:uFillTx/>
                <a:ea typeface="+mn-lt"/>
                <a:cs typeface="Arial"/>
              </a:rPr>
              <a:t>The barriers to change lie not only in systemic structures but within the human mind and heart:</a:t>
            </a:r>
            <a:endParaRPr kumimoji="0" lang="it-IT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lt"/>
              <a:cs typeface="Arial" panose="020B0604020202020204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84675"/>
                </a:solidFill>
                <a:effectLst/>
                <a:uLnTx/>
                <a:uFillTx/>
                <a:ea typeface="+mn-lt"/>
                <a:cs typeface="Arial"/>
              </a:rPr>
              <a:t>Extractive mindsets and 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84675"/>
                </a:solidFill>
                <a:effectLst/>
                <a:uLnTx/>
                <a:uFillTx/>
                <a:ea typeface="+mn-lt"/>
                <a:cs typeface="Arial"/>
              </a:rPr>
              <a:t>cultural narrative of separation 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84675"/>
                </a:solidFill>
                <a:effectLst/>
                <a:uLnTx/>
                <a:uFillTx/>
                <a:ea typeface="+mn-lt"/>
                <a:cs typeface="Arial"/>
              </a:rPr>
              <a:t>from one-self, each another and the natural world 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lt"/>
              <a:cs typeface="Arial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84675"/>
                </a:solidFill>
                <a:effectLst/>
                <a:uLnTx/>
                <a:uFillTx/>
                <a:ea typeface="+mn-lt"/>
                <a:cs typeface="Arial"/>
              </a:rPr>
              <a:t>Reductionism and siloed thinking inhibiting our capacity to approach complex challenges in a systemic manner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lt"/>
              <a:cs typeface="Arial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84675"/>
                </a:solidFill>
                <a:effectLst/>
                <a:uLnTx/>
                <a:uFillTx/>
                <a:ea typeface="+mn-lt"/>
                <a:cs typeface="Arial"/>
              </a:rPr>
              <a:t>A Lack of Collaborative Capacities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lt"/>
              <a:cs typeface="Arial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84675"/>
                </a:solidFill>
                <a:effectLst/>
                <a:uLnTx/>
                <a:uFillTx/>
                <a:ea typeface="+mn-lt"/>
                <a:cs typeface="Arial"/>
              </a:rPr>
              <a:t>Care Deficit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546D7961-C454-7E4F-8C75-C599D9DA7351}"/>
              </a:ext>
            </a:extLst>
          </p:cNvPr>
          <p:cNvSpPr txBox="1">
            <a:spLocks/>
          </p:cNvSpPr>
          <p:nvPr/>
        </p:nvSpPr>
        <p:spPr>
          <a:xfrm>
            <a:off x="4264744" y="685799"/>
            <a:ext cx="8075261" cy="7861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48BC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rgbClr val="FC9C24"/>
                </a:solidFill>
                <a:latin typeface="Proxima Nova Bl"/>
                <a:cs typeface="Poppins"/>
              </a:rPr>
              <a:t>Inner Human Barriers</a:t>
            </a:r>
          </a:p>
          <a:p>
            <a:r>
              <a:rPr lang="en-US" sz="3000">
                <a:solidFill>
                  <a:srgbClr val="FC9C24"/>
                </a:solidFill>
                <a:latin typeface="Proxima Nova Bl"/>
                <a:cs typeface="Poppins"/>
              </a:rPr>
              <a:t>to Food Systems Change</a:t>
            </a:r>
            <a:endParaRPr lang="it-IT" sz="3000"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175180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37;gcd6e9293df_1_247">
            <a:extLst>
              <a:ext uri="{FF2B5EF4-FFF2-40B4-BE49-F238E27FC236}">
                <a16:creationId xmlns:a16="http://schemas.microsoft.com/office/drawing/2014/main" id="{D1C6D5B5-7007-6C64-62B3-E32B5B6BD09F}"/>
              </a:ext>
            </a:extLst>
          </p:cNvPr>
          <p:cNvPicPr preferRelativeResize="0"/>
          <p:nvPr/>
        </p:nvPicPr>
        <p:blipFill rotWithShape="1">
          <a:blip r:embed="rId3"/>
          <a:srcRect t="1865" r="1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3858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8B967182-210F-4CF4-1347-516B7F3EB9B5}"/>
              </a:ext>
            </a:extLst>
          </p:cNvPr>
          <p:cNvSpPr txBox="1">
            <a:spLocks/>
          </p:cNvSpPr>
          <p:nvPr/>
        </p:nvSpPr>
        <p:spPr>
          <a:xfrm>
            <a:off x="632078" y="380658"/>
            <a:ext cx="6524560" cy="4778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tx2"/>
                </a:solidFill>
                <a:latin typeface="Proxima Nova Bl"/>
                <a:ea typeface="Roboto"/>
                <a:cs typeface="Roboto"/>
              </a:rPr>
              <a:t>Areas of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4E4C1C-0C2D-111B-F232-51614A8F1D5E}"/>
              </a:ext>
            </a:extLst>
          </p:cNvPr>
          <p:cNvSpPr txBox="1"/>
          <p:nvPr/>
        </p:nvSpPr>
        <p:spPr>
          <a:xfrm>
            <a:off x="696574" y="1534084"/>
            <a:ext cx="3818000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1600" b="1" dirty="0">
                <a:solidFill>
                  <a:srgbClr val="084675"/>
                </a:solidFill>
                <a:latin typeface="Proxima Nova Rg"/>
              </a:rPr>
              <a:t>Bring together experts and stakeholders to share learnings, generate new insights</a:t>
            </a:r>
            <a:r>
              <a:rPr lang="en-US" sz="1600" dirty="0">
                <a:solidFill>
                  <a:srgbClr val="084675"/>
                </a:solidFill>
                <a:latin typeface="Proxima Nova Rg"/>
              </a:rPr>
              <a:t> and support collaboration and implementation on COFSA main areas of intervention.</a:t>
            </a:r>
            <a:endParaRPr lang="en-US" sz="1600" dirty="0">
              <a:solidFill>
                <a:srgbClr val="084675"/>
              </a:solidFill>
              <a:latin typeface="Proxima Nova Rg"/>
              <a:cs typeface="Arial"/>
            </a:endParaRPr>
          </a:p>
          <a:p>
            <a:pPr algn="just"/>
            <a:endParaRPr lang="en-US" sz="1600" dirty="0">
              <a:solidFill>
                <a:srgbClr val="084675"/>
              </a:solidFill>
              <a:latin typeface="Proxima Nova Rg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 b="1" dirty="0">
                <a:solidFill>
                  <a:srgbClr val="084675"/>
                </a:solidFill>
                <a:latin typeface="Proxima Nova Rg"/>
              </a:rPr>
              <a:t>Identify existing initiatives, expertise, methodologies and tools,</a:t>
            </a:r>
            <a:r>
              <a:rPr lang="en-US" sz="1600" dirty="0">
                <a:solidFill>
                  <a:srgbClr val="084675"/>
                </a:solidFill>
                <a:latin typeface="Proxima Nova Rg"/>
              </a:rPr>
              <a:t> as well as opportunities for adaptation, replication and scale-up.</a:t>
            </a:r>
            <a:endParaRPr lang="en-US" sz="1600" dirty="0">
              <a:solidFill>
                <a:srgbClr val="084675"/>
              </a:solidFill>
              <a:latin typeface="Proxima Nova Rg"/>
              <a:cs typeface="Arial"/>
            </a:endParaRPr>
          </a:p>
          <a:p>
            <a:pPr algn="just"/>
            <a:endParaRPr lang="en-US" sz="1600" dirty="0">
              <a:solidFill>
                <a:srgbClr val="084675"/>
              </a:solidFill>
              <a:latin typeface="Proxima Nova Rg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 b="1" dirty="0">
                <a:solidFill>
                  <a:srgbClr val="084675"/>
                </a:solidFill>
                <a:latin typeface="Proxima Nova Rg"/>
              </a:rPr>
              <a:t>Establish an Action group </a:t>
            </a:r>
            <a:r>
              <a:rPr lang="en-US" sz="1600" dirty="0">
                <a:solidFill>
                  <a:srgbClr val="084675"/>
                </a:solidFill>
                <a:latin typeface="Proxima Nova Rg"/>
              </a:rPr>
              <a:t>open to </a:t>
            </a:r>
            <a:r>
              <a:rPr lang="en-US" sz="1600" dirty="0" err="1">
                <a:solidFill>
                  <a:srgbClr val="084675"/>
                </a:solidFill>
                <a:latin typeface="Proxima Nova Rg"/>
              </a:rPr>
              <a:t>CoFSA</a:t>
            </a:r>
            <a:r>
              <a:rPr lang="en-US" sz="1600" dirty="0">
                <a:solidFill>
                  <a:srgbClr val="084675"/>
                </a:solidFill>
                <a:latin typeface="Proxima Nova Rg"/>
              </a:rPr>
              <a:t> members to enable continued learning and collaboration among participants.</a:t>
            </a:r>
            <a:endParaRPr lang="en-US" sz="1600" dirty="0">
              <a:solidFill>
                <a:srgbClr val="084675"/>
              </a:solidFill>
              <a:latin typeface="Proxima Nova Rg"/>
              <a:cs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35AE8BE-154D-23C3-A6A1-D672EDFFE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208" y="1130653"/>
            <a:ext cx="5095875" cy="1609725"/>
          </a:xfrm>
          <a:prstGeom prst="rect">
            <a:avLst/>
          </a:prstGeom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A513121-FBD5-23AF-FD3F-BC130D980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861" y="2966862"/>
            <a:ext cx="5210175" cy="1571625"/>
          </a:xfrm>
          <a:prstGeom prst="rect">
            <a:avLst/>
          </a:prstGeom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E790032-7C9A-55FE-D6BE-8D69C977F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958" y="4774848"/>
            <a:ext cx="5762625" cy="14001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0247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437;gcd6e9293df_1_247">
            <a:extLst>
              <a:ext uri="{FF2B5EF4-FFF2-40B4-BE49-F238E27FC236}">
                <a16:creationId xmlns:a16="http://schemas.microsoft.com/office/drawing/2014/main" id="{198402B7-5D29-2053-61A0-2A06E0C033B0}"/>
              </a:ext>
            </a:extLst>
          </p:cNvPr>
          <p:cNvPicPr preferRelativeResize="0"/>
          <p:nvPr/>
        </p:nvPicPr>
        <p:blipFill rotWithShape="1">
          <a:blip r:embed="rId3"/>
          <a:srcRect t="2278"/>
          <a:stretch/>
        </p:blipFill>
        <p:spPr>
          <a:xfrm>
            <a:off x="-1" y="-1"/>
            <a:ext cx="12315825" cy="6958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6297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55CE085-7826-4F37-15B2-D07A55D2A767}"/>
              </a:ext>
            </a:extLst>
          </p:cNvPr>
          <p:cNvSpPr txBox="1">
            <a:spLocks/>
          </p:cNvSpPr>
          <p:nvPr/>
        </p:nvSpPr>
        <p:spPr>
          <a:xfrm>
            <a:off x="3643112" y="2667000"/>
            <a:ext cx="4905776" cy="762000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Proxima Nova Bl" panose="02000506030000020004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sz="6000">
                <a:solidFill>
                  <a:schemeClr val="bg2"/>
                </a:solidFill>
              </a:rPr>
              <a:t>THANK YOU</a:t>
            </a:r>
          </a:p>
        </p:txBody>
      </p:sp>
      <p:pic>
        <p:nvPicPr>
          <p:cNvPr id="7" name="Gráfico 6" descr="Internet contorno">
            <a:extLst>
              <a:ext uri="{FF2B5EF4-FFF2-40B4-BE49-F238E27FC236}">
                <a16:creationId xmlns:a16="http://schemas.microsoft.com/office/drawing/2014/main" id="{FA673095-B3B0-5E06-10C2-44E401B37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167" t="30182" r="30631" b="39049"/>
          <a:stretch/>
        </p:blipFill>
        <p:spPr>
          <a:xfrm>
            <a:off x="500885" y="4798550"/>
            <a:ext cx="464951" cy="374486"/>
          </a:xfrm>
          <a:prstGeom prst="rect">
            <a:avLst/>
          </a:prstGeom>
        </p:spPr>
      </p:pic>
      <p:pic>
        <p:nvPicPr>
          <p:cNvPr id="8" name="Gráfico 7" descr="Envelope con relleno sólido">
            <a:extLst>
              <a:ext uri="{FF2B5EF4-FFF2-40B4-BE49-F238E27FC236}">
                <a16:creationId xmlns:a16="http://schemas.microsoft.com/office/drawing/2014/main" id="{02A54561-C9C9-F5D6-E960-9C0121568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384" y="5157674"/>
            <a:ext cx="433954" cy="4339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50D1277-E784-C46A-0551-E1A8F17B39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2"/>
          <a:stretch/>
        </p:blipFill>
        <p:spPr>
          <a:xfrm>
            <a:off x="537137" y="5614785"/>
            <a:ext cx="346676" cy="32545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08BC73C-C8AB-045B-B8FD-D66D744A58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2" t="24406" r="22731" b="23390"/>
          <a:stretch/>
        </p:blipFill>
        <p:spPr>
          <a:xfrm>
            <a:off x="537137" y="6033245"/>
            <a:ext cx="392448" cy="39415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93F4176-4E6B-9E8E-94F6-42F6DD33A62D}"/>
              </a:ext>
            </a:extLst>
          </p:cNvPr>
          <p:cNvSpPr txBox="1"/>
          <p:nvPr/>
        </p:nvSpPr>
        <p:spPr>
          <a:xfrm>
            <a:off x="993174" y="6061046"/>
            <a:ext cx="6453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>
                <a:solidFill>
                  <a:schemeClr val="bg2"/>
                </a:solidFill>
                <a:latin typeface="Proxima Nova Light" panose="02000506030000020004" pitchFamily="2" charset="0"/>
                <a:cs typeface="Poppins" pitchFamily="2" charset="77"/>
              </a:rPr>
              <a:t>@undp_cofsa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B65EA56-B873-DC94-B776-1769FD1C02F8}"/>
              </a:ext>
            </a:extLst>
          </p:cNvPr>
          <p:cNvSpPr txBox="1"/>
          <p:nvPr/>
        </p:nvSpPr>
        <p:spPr>
          <a:xfrm>
            <a:off x="993174" y="4798550"/>
            <a:ext cx="6453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>
                <a:solidFill>
                  <a:schemeClr val="bg2"/>
                </a:solidFill>
                <a:latin typeface="Proxima Nova Light" panose="02000506030000020004" pitchFamily="2" charset="0"/>
                <a:cs typeface="Poppins" pitchFamily="2" charset="77"/>
              </a:rPr>
              <a:t>www.consciousfoodsystems.org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D5B5A2-D8A6-EBA2-76A6-4DC7044B8895}"/>
              </a:ext>
            </a:extLst>
          </p:cNvPr>
          <p:cNvSpPr txBox="1"/>
          <p:nvPr/>
        </p:nvSpPr>
        <p:spPr>
          <a:xfrm>
            <a:off x="993174" y="5193139"/>
            <a:ext cx="6453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>
                <a:solidFill>
                  <a:schemeClr val="bg2"/>
                </a:solidFill>
                <a:latin typeface="Proxima Nova Light" panose="02000506030000020004" pitchFamily="2" charset="0"/>
                <a:cs typeface="Poppins" pitchFamily="2" charset="77"/>
              </a:rPr>
              <a:t>cofsa@undp.org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4E39796-AC2A-9941-2537-60D1FAFF0BCB}"/>
              </a:ext>
            </a:extLst>
          </p:cNvPr>
          <p:cNvSpPr txBox="1"/>
          <p:nvPr/>
        </p:nvSpPr>
        <p:spPr>
          <a:xfrm>
            <a:off x="993174" y="5641394"/>
            <a:ext cx="6453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>
                <a:solidFill>
                  <a:schemeClr val="bg2"/>
                </a:solidFill>
                <a:latin typeface="Proxima Nova Light" panose="02000506030000020004" pitchFamily="2" charset="0"/>
                <a:cs typeface="Poppins" pitchFamily="2" charset="77"/>
              </a:rPr>
              <a:t>Conscious Food Systems Alliance</a:t>
            </a:r>
          </a:p>
        </p:txBody>
      </p:sp>
    </p:spTree>
    <p:extLst>
      <p:ext uri="{BB962C8B-B14F-4D97-AF65-F5344CB8AC3E}">
        <p14:creationId xmlns:p14="http://schemas.microsoft.com/office/powerpoint/2010/main" val="683818406"/>
      </p:ext>
    </p:extLst>
  </p:cSld>
  <p:clrMapOvr>
    <a:masterClrMapping/>
  </p:clrMapOvr>
</p:sld>
</file>

<file path=ppt/theme/theme1.xml><?xml version="1.0" encoding="utf-8"?>
<a:theme xmlns:a="http://schemas.openxmlformats.org/drawingml/2006/main" name="COFSA Quotes">
  <a:themeElements>
    <a:clrScheme name="Cofsa 1">
      <a:dk1>
        <a:srgbClr val="000000"/>
      </a:dk1>
      <a:lt1>
        <a:srgbClr val="0061AC"/>
      </a:lt1>
      <a:dk2>
        <a:srgbClr val="FC9C24"/>
      </a:dk2>
      <a:lt2>
        <a:srgbClr val="FEFFFF"/>
      </a:lt2>
      <a:accent1>
        <a:srgbClr val="3F7E44"/>
      </a:accent1>
      <a:accent2>
        <a:srgbClr val="FD9D24"/>
      </a:accent2>
      <a:accent3>
        <a:srgbClr val="0061AC"/>
      </a:accent3>
      <a:accent4>
        <a:srgbClr val="BF8B2E"/>
      </a:accent4>
      <a:accent5>
        <a:srgbClr val="3F7E44"/>
      </a:accent5>
      <a:accent6>
        <a:srgbClr val="F2B028"/>
      </a:accent6>
      <a:hlink>
        <a:srgbClr val="0432FF"/>
      </a:hlink>
      <a:folHlink>
        <a:srgbClr val="9320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Cofsa 1">
      <a:dk1>
        <a:srgbClr val="000000"/>
      </a:dk1>
      <a:lt1>
        <a:srgbClr val="0061AC"/>
      </a:lt1>
      <a:dk2>
        <a:srgbClr val="FC9C24"/>
      </a:dk2>
      <a:lt2>
        <a:srgbClr val="FEFFFF"/>
      </a:lt2>
      <a:accent1>
        <a:srgbClr val="3F7E44"/>
      </a:accent1>
      <a:accent2>
        <a:srgbClr val="FD9D24"/>
      </a:accent2>
      <a:accent3>
        <a:srgbClr val="0061AC"/>
      </a:accent3>
      <a:accent4>
        <a:srgbClr val="BF8B2E"/>
      </a:accent4>
      <a:accent5>
        <a:srgbClr val="3F7E44"/>
      </a:accent5>
      <a:accent6>
        <a:srgbClr val="F2B028"/>
      </a:accent6>
      <a:hlink>
        <a:srgbClr val="0432FF"/>
      </a:hlink>
      <a:folHlink>
        <a:srgbClr val="932092"/>
      </a:folHlink>
    </a:clrScheme>
    <a:fontScheme name="COFSA 2">
      <a:majorFont>
        <a:latin typeface="Roboto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2faeda-c92d-405d-b57a-b24ff82b2597" xsi:nil="true"/>
    <lcf76f155ced4ddcb4097134ff3c332f xmlns="45702d59-4cfb-4514-8f32-836d0147a011">
      <Terms xmlns="http://schemas.microsoft.com/office/infopath/2007/PartnerControls"/>
    </lcf76f155ced4ddcb4097134ff3c332f>
    <_Flow_SignoffStatus xmlns="45702d59-4cfb-4514-8f32-836d0147a011" xsi:nil="true"/>
    <Knowledgetype xmlns="45702d59-4cfb-4514-8f32-836d0147a01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B59E48E55B3541A4AD583713834AAF" ma:contentTypeVersion="23" ma:contentTypeDescription="Create a new document." ma:contentTypeScope="" ma:versionID="36733eaa3f6170aa153090d8267ec59b">
  <xsd:schema xmlns:xsd="http://www.w3.org/2001/XMLSchema" xmlns:xs="http://www.w3.org/2001/XMLSchema" xmlns:p="http://schemas.microsoft.com/office/2006/metadata/properties" xmlns:ns2="9a2faeda-c92d-405d-b57a-b24ff82b2597" xmlns:ns3="45702d59-4cfb-4514-8f32-836d0147a011" targetNamespace="http://schemas.microsoft.com/office/2006/metadata/properties" ma:root="true" ma:fieldsID="0b81a0822c514a3b6f2ae2bf56d62ce7" ns2:_="" ns3:_="">
    <xsd:import namespace="9a2faeda-c92d-405d-b57a-b24ff82b2597"/>
    <xsd:import namespace="45702d59-4cfb-4514-8f32-836d0147a01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_Flow_SignoffStatus" minOccurs="0"/>
                <xsd:element ref="ns3:Knowledgetype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2faeda-c92d-405d-b57a-b24ff82b259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2b8480b7-6cd8-4e1a-97a9-414e4dc0ec12}" ma:internalName="TaxCatchAll" ma:showField="CatchAllData" ma:web="9a2faeda-c92d-405d-b57a-b24ff82b25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702d59-4cfb-4514-8f32-836d0147a0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6" nillable="true" ma:displayName="Sign-off status" ma:internalName="Sign_x002d_off_x0020_status">
      <xsd:simpleType>
        <xsd:restriction base="dms:Text"/>
      </xsd:simpleType>
    </xsd:element>
    <xsd:element name="Knowledgetype" ma:index="27" nillable="true" ma:displayName="Knowledge type" ma:format="Dropdown" ma:internalName="Knowledgetype">
      <xsd:simpleType>
        <xsd:restriction base="dms:Choice">
          <xsd:enumeration value="Case Study"/>
          <xsd:enumeration value="Choice 2"/>
          <xsd:enumeration value="Choice 3"/>
        </xsd:restriction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0DB972-5A97-417C-8EF7-B6EF4812CA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E47DD2-71FA-4536-AEA4-D06F1A543200}">
  <ds:schemaRefs>
    <ds:schemaRef ds:uri="45702d59-4cfb-4514-8f32-836d0147a011"/>
    <ds:schemaRef ds:uri="9a2faeda-c92d-405d-b57a-b24ff82b259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9DFC93A-0B6E-480B-B245-7202A0E44CFD}">
  <ds:schemaRefs>
    <ds:schemaRef ds:uri="45702d59-4cfb-4514-8f32-836d0147a011"/>
    <ds:schemaRef ds:uri="9a2faeda-c92d-405d-b57a-b24ff82b25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3</Notes>
  <HiddenSlides>0</HiddenSlide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1" baseType="lpstr">
      <vt:lpstr>COFSA Quotes</vt:lpstr>
      <vt:lpstr>Tema de Office</vt:lpstr>
      <vt:lpstr>Presentazione standard di PowerPoint</vt:lpstr>
      <vt:lpstr>The Conscious Food Systems Alliance (CoFSA)</vt:lpstr>
      <vt:lpstr>Addressing a Major Blindspot in our Work</vt:lpstr>
      <vt:lpstr>An Approach Grounded in Science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Yamita</dc:creator>
  <cp:revision>31</cp:revision>
  <dcterms:created xsi:type="dcterms:W3CDTF">2022-05-30T14:37:26Z</dcterms:created>
  <dcterms:modified xsi:type="dcterms:W3CDTF">2024-10-30T10:59:41Z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0x010100FDB59E48E55B3541A4AD583713834AAF</vt:lpwstr>
  </property>
  <property fmtid="{D5CDD505-2E9C-101B-9397-08002B2CF9AE}" pid="3" name="MediaServiceImageTags">
    <vt:lpwstr/>
  </property>
</Properties>
</file>