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7" r:id="rId3"/>
    <p:sldId id="258" r:id="rId4"/>
    <p:sldId id="278" r:id="rId5"/>
    <p:sldId id="279" r:id="rId6"/>
    <p:sldId id="280" r:id="rId7"/>
    <p:sldId id="281" r:id="rId8"/>
    <p:sldId id="283" r:id="rId9"/>
    <p:sldId id="275" r:id="rId10"/>
    <p:sldId id="282" r:id="rId11"/>
    <p:sldId id="270" r:id="rId12"/>
  </p:sldIdLst>
  <p:sldSz cx="18288000" cy="10287000"/>
  <p:notesSz cx="10287000" cy="18288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A87D18C-FD34-F09F-DE28-66FBE1C7B220}" name="Nora Esther Cabrera Velasco" initials="NC" userId="S::nora.cabrera@tec.mx::5b1a4243-3c90-4089-baa5-717baae453c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1E08C"/>
    <a:srgbClr val="64F3BB"/>
    <a:srgbClr val="A3FE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68"/>
    <p:restoredTop sz="67880"/>
  </p:normalViewPr>
  <p:slideViewPr>
    <p:cSldViewPr snapToGrid="0" snapToObjects="1">
      <p:cViewPr>
        <p:scale>
          <a:sx n="50" d="100"/>
          <a:sy n="50" d="100"/>
        </p:scale>
        <p:origin x="85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311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3577824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Aquí</a:t>
            </a:r>
            <a:r>
              <a:rPr lang="en-US" dirty="0"/>
              <a:t> </a:t>
            </a:r>
            <a:r>
              <a:rPr lang="en-US" dirty="0" err="1"/>
              <a:t>después</a:t>
            </a:r>
            <a:r>
              <a:rPr lang="en-US" dirty="0"/>
              <a:t> </a:t>
            </a:r>
            <a:r>
              <a:rPr lang="en-US" dirty="0" err="1"/>
              <a:t>en</a:t>
            </a:r>
            <a:r>
              <a:rPr lang="en-US" dirty="0"/>
              <a:t> </a:t>
            </a:r>
            <a:r>
              <a:rPr lang="en-US" dirty="0" err="1"/>
              <a:t>el</a:t>
            </a:r>
            <a:r>
              <a:rPr lang="en-US" dirty="0"/>
              <a:t> </a:t>
            </a:r>
            <a:r>
              <a:rPr lang="en-US" dirty="0" err="1"/>
              <a:t>útloimo</a:t>
            </a:r>
            <a:r>
              <a:rPr lang="en-US" dirty="0"/>
              <a:t> </a:t>
            </a:r>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86961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3697464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2929739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943653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547139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sv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svg"/></Relationships>
</file>

<file path=ppt/slides/_rels/slide10.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png"/><Relationship Id="rId7"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7.svg"/><Relationship Id="rId11" Type="http://schemas.openxmlformats.org/officeDocument/2006/relationships/image" Target="../media/image42.sv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svg"/><Relationship Id="rId9" Type="http://schemas.openxmlformats.org/officeDocument/2006/relationships/image" Target="../media/image40.svg"/></Relationships>
</file>

<file path=ppt/slides/_rels/slide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sv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png"/><Relationship Id="rId7"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 Id="rId9" Type="http://schemas.openxmlformats.org/officeDocument/2006/relationships/image" Target="../media/image23.svg"/></Relationships>
</file>

<file path=ppt/slides/_rels/slide8.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png"/><Relationship Id="rId7" Type="http://schemas.openxmlformats.org/officeDocument/2006/relationships/image" Target="../media/image22.png"/><Relationship Id="rId12"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8.svg"/><Relationship Id="rId11" Type="http://schemas.openxmlformats.org/officeDocument/2006/relationships/image" Target="../media/image32.png"/><Relationship Id="rId5" Type="http://schemas.openxmlformats.org/officeDocument/2006/relationships/image" Target="../media/image27.png"/><Relationship Id="rId10" Type="http://schemas.openxmlformats.org/officeDocument/2006/relationships/image" Target="../media/image31.png"/><Relationship Id="rId4" Type="http://schemas.openxmlformats.org/officeDocument/2006/relationships/image" Target="../media/image26.svg"/><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10287000"/>
          </a:xfrm>
          <a:prstGeom prst="rect">
            <a:avLst/>
          </a:prstGeom>
        </p:spPr>
      </p:pic>
      <p:pic>
        <p:nvPicPr>
          <p:cNvPr id="3" name="Image 1"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2880474" y="900990"/>
            <a:ext cx="12527052" cy="9386010"/>
          </a:xfrm>
          <a:prstGeom prst="rect">
            <a:avLst/>
          </a:prstGeom>
        </p:spPr>
      </p:pic>
      <p:pic>
        <p:nvPicPr>
          <p:cNvPr id="4" name="Image 2" descr="preencoded.png"/>
          <p:cNvPicPr>
            <a:picLocks noChangeAspect="1"/>
          </p:cNvPicPr>
          <p:nvPr/>
        </p:nvPicPr>
        <p:blipFill>
          <a:blip r:embed="rId7"/>
          <a:srcRect/>
          <a:stretch/>
        </p:blipFill>
        <p:spPr>
          <a:xfrm>
            <a:off x="0" y="4436133"/>
            <a:ext cx="18288000" cy="5850867"/>
          </a:xfrm>
          <a:prstGeom prst="rect">
            <a:avLst/>
          </a:prstGeom>
        </p:spPr>
      </p:pic>
      <p:pic>
        <p:nvPicPr>
          <p:cNvPr id="5" name="Image 3" descr="preencoded.png"/>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5558252" y="3036787"/>
            <a:ext cx="7185713" cy="3257817"/>
          </a:xfrm>
          <a:prstGeom prst="rect">
            <a:avLst/>
          </a:prstGeom>
        </p:spPr>
      </p:pic>
      <p:pic>
        <p:nvPicPr>
          <p:cNvPr id="6" name="Image 4" descr="preencoded.png"/>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7689090" y="8271574"/>
            <a:ext cx="2909819" cy="1165421"/>
          </a:xfrm>
          <a:prstGeom prst="rect">
            <a:avLst/>
          </a:prstGeom>
        </p:spPr>
      </p:pic>
      <p:sp>
        <p:nvSpPr>
          <p:cNvPr id="7" name="Text 0"/>
          <p:cNvSpPr/>
          <p:nvPr/>
        </p:nvSpPr>
        <p:spPr>
          <a:xfrm>
            <a:off x="5539202" y="6294603"/>
            <a:ext cx="7204763" cy="1165421"/>
          </a:xfrm>
          <a:prstGeom prst="rect">
            <a:avLst/>
          </a:prstGeom>
          <a:noFill/>
          <a:ln/>
        </p:spPr>
        <p:txBody>
          <a:bodyPr wrap="square" lIns="0" tIns="0" rIns="0" bIns="0" rtlCol="0" anchor="t"/>
          <a:lstStyle/>
          <a:p>
            <a:pPr marL="0" indent="0" algn="ctr">
              <a:lnSpc>
                <a:spcPts val="2775"/>
              </a:lnSpc>
              <a:buNone/>
            </a:pPr>
            <a:endParaRPr lang="en-US" sz="2400" b="1" dirty="0">
              <a:solidFill>
                <a:srgbClr val="000000"/>
              </a:solidFill>
              <a:latin typeface="DM Sans Bold" pitchFamily="34" charset="0"/>
            </a:endParaRPr>
          </a:p>
          <a:p>
            <a:pPr marL="0" indent="0" algn="ctr">
              <a:lnSpc>
                <a:spcPts val="2775"/>
              </a:lnSpc>
              <a:buNone/>
            </a:pPr>
            <a:r>
              <a:rPr lang="en-US" sz="2800" b="1" dirty="0">
                <a:solidFill>
                  <a:srgbClr val="000000"/>
                </a:solidFill>
                <a:latin typeface="DM Sans Bold" pitchFamily="34" charset="0"/>
              </a:rPr>
              <a:t>Educating the Lawyers of the Future</a:t>
            </a:r>
          </a:p>
          <a:p>
            <a:pPr marL="0" indent="0" algn="ctr">
              <a:lnSpc>
                <a:spcPts val="2775"/>
              </a:lnSpc>
              <a:buNone/>
            </a:pPr>
            <a:r>
              <a:rPr lang="en-US" sz="2800" b="1" dirty="0">
                <a:solidFill>
                  <a:srgbClr val="000000"/>
                </a:solidFill>
                <a:latin typeface="DM Sans Bold" pitchFamily="34" charset="0"/>
              </a:rPr>
              <a:t>(Mexico)</a:t>
            </a:r>
            <a:endParaRPr lang="en-US" sz="2800" dirty="0"/>
          </a:p>
        </p:txBody>
      </p:sp>
      <p:sp>
        <p:nvSpPr>
          <p:cNvPr id="8" name="Text 1"/>
          <p:cNvSpPr/>
          <p:nvPr/>
        </p:nvSpPr>
        <p:spPr>
          <a:xfrm>
            <a:off x="7677150" y="8967697"/>
            <a:ext cx="2928869" cy="469297"/>
          </a:xfrm>
          <a:prstGeom prst="rect">
            <a:avLst/>
          </a:prstGeom>
          <a:noFill/>
          <a:ln/>
        </p:spPr>
        <p:txBody>
          <a:bodyPr wrap="square" lIns="0" tIns="0" rIns="0" bIns="0" rtlCol="0" anchor="ctr"/>
          <a:lstStyle/>
          <a:p>
            <a:pPr marL="0" indent="0" algn="ctr">
              <a:lnSpc>
                <a:spcPts val="4431"/>
              </a:lnSpc>
              <a:buNone/>
            </a:pPr>
            <a:r>
              <a:rPr lang="en-US" sz="1971" kern="0" spc="30" dirty="0">
                <a:solidFill>
                  <a:srgbClr val="02E08D"/>
                </a:solidFill>
                <a:latin typeface="DM Sans Medium" pitchFamily="34" charset="0"/>
                <a:ea typeface="DM Sans Medium" pitchFamily="34" charset="-122"/>
                <a:cs typeface="DM Sans Medium" pitchFamily="34" charset="-120"/>
              </a:rPr>
              <a:t>@</a:t>
            </a:r>
            <a:r>
              <a:rPr lang="en-US" sz="1971" kern="0" spc="30" dirty="0" err="1">
                <a:solidFill>
                  <a:srgbClr val="02E08D"/>
                </a:solidFill>
                <a:latin typeface="DM Sans Medium" pitchFamily="34" charset="0"/>
                <a:ea typeface="DM Sans Medium" pitchFamily="34" charset="-122"/>
                <a:cs typeface="DM Sans Medium" pitchFamily="34" charset="-120"/>
              </a:rPr>
              <a:t>NuestroFuturoAC</a:t>
            </a:r>
            <a:endParaRPr lang="en-US" sz="197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10287000"/>
          </a:xfrm>
          <a:prstGeom prst="rect">
            <a:avLst/>
          </a:prstGeom>
        </p:spPr>
      </p:pic>
      <p:pic>
        <p:nvPicPr>
          <p:cNvPr id="10" name="Image 8"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5118445" y="770349"/>
            <a:ext cx="2411555" cy="1178592"/>
          </a:xfrm>
          <a:prstGeom prst="rect">
            <a:avLst/>
          </a:prstGeom>
        </p:spPr>
      </p:pic>
      <p:sp>
        <p:nvSpPr>
          <p:cNvPr id="12" name="Text 0"/>
          <p:cNvSpPr/>
          <p:nvPr/>
        </p:nvSpPr>
        <p:spPr>
          <a:xfrm>
            <a:off x="1274935" y="2402086"/>
            <a:ext cx="15445522" cy="7499560"/>
          </a:xfrm>
          <a:prstGeom prst="rect">
            <a:avLst/>
          </a:prstGeom>
          <a:noFill/>
          <a:ln/>
        </p:spPr>
        <p:txBody>
          <a:bodyPr wrap="square" lIns="0" tIns="0" rIns="0" bIns="0" rtlCol="0" anchor="t"/>
          <a:lstStyle/>
          <a:p>
            <a:pPr algn="just">
              <a:lnSpc>
                <a:spcPts val="4425"/>
              </a:lnSpc>
            </a:pPr>
            <a:r>
              <a:rPr lang="es-MX" sz="3600" b="1" dirty="0">
                <a:solidFill>
                  <a:srgbClr val="222222"/>
                </a:solidFill>
                <a:latin typeface="DM Sans" pitchFamily="2" charset="77"/>
              </a:rPr>
              <a:t>The Main Argument: </a:t>
            </a:r>
            <a:r>
              <a:rPr lang="es-MX" sz="3600" dirty="0">
                <a:solidFill>
                  <a:srgbClr val="222222"/>
                </a:solidFill>
                <a:latin typeface="DM Sans" pitchFamily="2" charset="77"/>
              </a:rPr>
              <a:t>T</a:t>
            </a:r>
            <a:r>
              <a:rPr lang="es-MX" sz="3600" b="0" i="0" dirty="0">
                <a:solidFill>
                  <a:srgbClr val="222222"/>
                </a:solidFill>
                <a:effectLst/>
                <a:latin typeface="DM Sans" pitchFamily="2" charset="77"/>
              </a:rPr>
              <a:t>he Mexican State is constitutionally obligated to mitigate and adapt to climate change, which necessarily implies designing and implementing an energy policy that favors the energy transition.</a:t>
            </a:r>
          </a:p>
          <a:p>
            <a:pPr algn="just">
              <a:lnSpc>
                <a:spcPts val="4425"/>
              </a:lnSpc>
            </a:pPr>
            <a:endParaRPr lang="es-MX" sz="3600" dirty="0">
              <a:solidFill>
                <a:srgbClr val="222222"/>
              </a:solidFill>
              <a:latin typeface="DM Sans" pitchFamily="2" charset="77"/>
            </a:endParaRPr>
          </a:p>
          <a:p>
            <a:pPr algn="just">
              <a:lnSpc>
                <a:spcPts val="4425"/>
              </a:lnSpc>
            </a:pPr>
            <a:r>
              <a:rPr lang="en-US" sz="3600" b="1" dirty="0">
                <a:latin typeface="DM Sans" pitchFamily="2" charset="77"/>
              </a:rPr>
              <a:t>The Decision: </a:t>
            </a:r>
            <a:r>
              <a:rPr lang="es-MX" sz="3600" dirty="0">
                <a:solidFill>
                  <a:srgbClr val="222222"/>
                </a:solidFill>
                <a:latin typeface="DM Sans" pitchFamily="2" charset="77"/>
              </a:rPr>
              <a:t>T</a:t>
            </a:r>
            <a:r>
              <a:rPr lang="es-MX" sz="3600" b="0" i="0" dirty="0">
                <a:solidFill>
                  <a:srgbClr val="222222"/>
                </a:solidFill>
                <a:effectLst/>
                <a:latin typeface="DM Sans" pitchFamily="2" charset="77"/>
              </a:rPr>
              <a:t>he Court decided that the amendments to the Electric Industry Law violated the right to a healthy environment and the Paris Agreement by favoring the generation of electricity through fossil fuels.</a:t>
            </a:r>
          </a:p>
          <a:p>
            <a:pPr algn="just">
              <a:lnSpc>
                <a:spcPts val="4425"/>
              </a:lnSpc>
            </a:pPr>
            <a:endParaRPr lang="es-MX" sz="3600" dirty="0">
              <a:solidFill>
                <a:srgbClr val="222222"/>
              </a:solidFill>
              <a:latin typeface="DM Sans" pitchFamily="2" charset="77"/>
            </a:endParaRPr>
          </a:p>
          <a:p>
            <a:pPr algn="just">
              <a:lnSpc>
                <a:spcPts val="4425"/>
              </a:lnSpc>
            </a:pPr>
            <a:r>
              <a:rPr lang="es-MX" sz="3600" dirty="0">
                <a:solidFill>
                  <a:srgbClr val="222222"/>
                </a:solidFill>
                <a:latin typeface="DM Sans" pitchFamily="2" charset="77"/>
              </a:rPr>
              <a:t>T</a:t>
            </a:r>
            <a:r>
              <a:rPr lang="es-MX" sz="3600" b="0" i="0" dirty="0">
                <a:solidFill>
                  <a:srgbClr val="222222"/>
                </a:solidFill>
                <a:effectLst/>
                <a:latin typeface="DM Sans" pitchFamily="2" charset="77"/>
              </a:rPr>
              <a:t>he Mexican Government has a duty to increase the proportion of clean energy in the electricity sector as part of its obligation to mitigate climate change.</a:t>
            </a:r>
          </a:p>
          <a:p>
            <a:pPr algn="just">
              <a:lnSpc>
                <a:spcPts val="4425"/>
              </a:lnSpc>
            </a:pPr>
            <a:endParaRPr lang="en-US" sz="3600" dirty="0">
              <a:latin typeface="DM Sans" pitchFamily="2" charset="77"/>
            </a:endParaRPr>
          </a:p>
          <a:p>
            <a:pPr marL="0" indent="0" algn="just">
              <a:lnSpc>
                <a:spcPts val="4425"/>
              </a:lnSpc>
              <a:buNone/>
            </a:pPr>
            <a:endParaRPr lang="es-ES" sz="3600" b="0" i="0" dirty="0">
              <a:effectLst/>
              <a:latin typeface="DM Sans" pitchFamily="2" charset="77"/>
            </a:endParaRPr>
          </a:p>
        </p:txBody>
      </p:sp>
      <p:pic>
        <p:nvPicPr>
          <p:cNvPr id="22" name="Image 2" descr="preencoded.png">
            <a:extLst>
              <a:ext uri="{FF2B5EF4-FFF2-40B4-BE49-F238E27FC236}">
                <a16:creationId xmlns:a16="http://schemas.microsoft.com/office/drawing/2014/main" id="{5CB2504A-4E98-6249-BB6F-1892D8CF03D3}"/>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274936" y="1698767"/>
            <a:ext cx="4844067" cy="300906"/>
          </a:xfrm>
          <a:prstGeom prst="rect">
            <a:avLst/>
          </a:prstGeom>
        </p:spPr>
      </p:pic>
      <p:sp>
        <p:nvSpPr>
          <p:cNvPr id="13" name="Text 1"/>
          <p:cNvSpPr/>
          <p:nvPr/>
        </p:nvSpPr>
        <p:spPr>
          <a:xfrm>
            <a:off x="1274936" y="1012200"/>
            <a:ext cx="11840173" cy="464402"/>
          </a:xfrm>
          <a:prstGeom prst="rect">
            <a:avLst/>
          </a:prstGeom>
          <a:noFill/>
          <a:ln/>
        </p:spPr>
        <p:txBody>
          <a:bodyPr wrap="square" lIns="0" tIns="0" rIns="0" bIns="0" rtlCol="0" anchor="ctr"/>
          <a:lstStyle/>
          <a:p>
            <a:pPr marL="0" indent="0" algn="l">
              <a:lnSpc>
                <a:spcPts val="4425"/>
              </a:lnSpc>
              <a:buNone/>
            </a:pPr>
            <a:r>
              <a:rPr lang="en-US" sz="3750" b="1" dirty="0">
                <a:solidFill>
                  <a:srgbClr val="000000"/>
                </a:solidFill>
                <a:latin typeface="DM Sans Bold" pitchFamily="34" charset="0"/>
                <a:ea typeface="DM Sans Bold" pitchFamily="34" charset="-122"/>
              </a:rPr>
              <a:t>Advancing Legal Knowledge and Public Impact in Mexico: An Example</a:t>
            </a:r>
            <a:endParaRPr lang="en-US" sz="3750" dirty="0"/>
          </a:p>
        </p:txBody>
      </p:sp>
    </p:spTree>
    <p:extLst>
      <p:ext uri="{BB962C8B-B14F-4D97-AF65-F5344CB8AC3E}">
        <p14:creationId xmlns:p14="http://schemas.microsoft.com/office/powerpoint/2010/main" val="580857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10287000"/>
          </a:xfrm>
          <a:prstGeom prst="rect">
            <a:avLst/>
          </a:prstGeom>
        </p:spPr>
      </p:pic>
      <p:pic>
        <p:nvPicPr>
          <p:cNvPr id="3" name="Image 1"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2880457" y="900990"/>
            <a:ext cx="12527049" cy="9386010"/>
          </a:xfrm>
          <a:prstGeom prst="rect">
            <a:avLst/>
          </a:prstGeom>
        </p:spPr>
      </p:pic>
      <p:pic>
        <p:nvPicPr>
          <p:cNvPr id="4" name="Image 2" descr="preencoded.png"/>
          <p:cNvPicPr>
            <a:picLocks noChangeAspect="1"/>
          </p:cNvPicPr>
          <p:nvPr/>
        </p:nvPicPr>
        <p:blipFill>
          <a:blip r:embed="rId7"/>
          <a:srcRect/>
          <a:stretch/>
        </p:blipFill>
        <p:spPr>
          <a:xfrm>
            <a:off x="0" y="4436133"/>
            <a:ext cx="18288000" cy="5850867"/>
          </a:xfrm>
          <a:prstGeom prst="rect">
            <a:avLst/>
          </a:prstGeom>
        </p:spPr>
      </p:pic>
      <p:pic>
        <p:nvPicPr>
          <p:cNvPr id="5" name="Image 3" descr="preencoded.png"/>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5551140" y="3514592"/>
            <a:ext cx="7185720" cy="3257817"/>
          </a:xfrm>
          <a:prstGeom prst="rect">
            <a:avLst/>
          </a:prstGeom>
        </p:spPr>
      </p:pic>
      <p:pic>
        <p:nvPicPr>
          <p:cNvPr id="6" name="Image 4" descr="preencoded.png"/>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7689093" y="8271574"/>
            <a:ext cx="2909813" cy="1165421"/>
          </a:xfrm>
          <a:prstGeom prst="rect">
            <a:avLst/>
          </a:prstGeom>
        </p:spPr>
      </p:pic>
      <p:sp>
        <p:nvSpPr>
          <p:cNvPr id="7" name="Text 0"/>
          <p:cNvSpPr/>
          <p:nvPr/>
        </p:nvSpPr>
        <p:spPr>
          <a:xfrm>
            <a:off x="5543550" y="6338019"/>
            <a:ext cx="7204763" cy="434390"/>
          </a:xfrm>
          <a:prstGeom prst="rect">
            <a:avLst/>
          </a:prstGeom>
          <a:noFill/>
          <a:ln/>
        </p:spPr>
        <p:txBody>
          <a:bodyPr wrap="square" lIns="0" tIns="0" rIns="0" bIns="0" rtlCol="0" anchor="t"/>
          <a:lstStyle/>
          <a:p>
            <a:pPr marL="0" indent="0" algn="ctr">
              <a:lnSpc>
                <a:spcPts val="2775"/>
              </a:lnSpc>
              <a:buNone/>
            </a:pPr>
            <a:r>
              <a:rPr lang="en-US" sz="2800" b="1" dirty="0">
                <a:solidFill>
                  <a:srgbClr val="000000"/>
                </a:solidFill>
                <a:latin typeface="DM Sans Bold" pitchFamily="34" charset="0"/>
                <a:ea typeface="DM Sans Bold" pitchFamily="34" charset="-122"/>
                <a:cs typeface="DM Sans Bold" pitchFamily="34" charset="-120"/>
              </a:rPr>
              <a:t>Thank you!</a:t>
            </a:r>
            <a:endParaRPr lang="en-US" sz="2800" dirty="0"/>
          </a:p>
        </p:txBody>
      </p:sp>
      <p:sp>
        <p:nvSpPr>
          <p:cNvPr id="8" name="Text 1"/>
          <p:cNvSpPr/>
          <p:nvPr/>
        </p:nvSpPr>
        <p:spPr>
          <a:xfrm>
            <a:off x="7165891" y="9147285"/>
            <a:ext cx="3956180" cy="469297"/>
          </a:xfrm>
          <a:prstGeom prst="rect">
            <a:avLst/>
          </a:prstGeom>
          <a:noFill/>
          <a:ln/>
        </p:spPr>
        <p:txBody>
          <a:bodyPr wrap="square" lIns="0" tIns="0" rIns="0" bIns="0" rtlCol="0" anchor="ctr"/>
          <a:lstStyle/>
          <a:p>
            <a:pPr marL="0" indent="0" algn="ctr">
              <a:lnSpc>
                <a:spcPts val="4431"/>
              </a:lnSpc>
              <a:buNone/>
            </a:pPr>
            <a:r>
              <a:rPr lang="en-US" sz="1971" kern="0" spc="30" dirty="0">
                <a:solidFill>
                  <a:srgbClr val="02E08D"/>
                </a:solidFill>
                <a:latin typeface="DM Sans Medium" pitchFamily="34" charset="0"/>
                <a:ea typeface="DM Sans Medium" pitchFamily="34" charset="-122"/>
                <a:cs typeface="DM Sans Medium" pitchFamily="34" charset="-120"/>
              </a:rPr>
              <a:t>@</a:t>
            </a:r>
            <a:r>
              <a:rPr lang="en-US" sz="1971" kern="0" spc="30" dirty="0" err="1">
                <a:solidFill>
                  <a:srgbClr val="02E08D"/>
                </a:solidFill>
                <a:latin typeface="DM Sans Medium" pitchFamily="34" charset="0"/>
                <a:ea typeface="DM Sans Medium" pitchFamily="34" charset="-122"/>
                <a:cs typeface="DM Sans Medium" pitchFamily="34" charset="-120"/>
              </a:rPr>
              <a:t>NuestroFuturoAC</a:t>
            </a:r>
            <a:endParaRPr lang="en-US" sz="1971" kern="0" spc="30" dirty="0">
              <a:solidFill>
                <a:srgbClr val="02E08D"/>
              </a:solidFill>
              <a:latin typeface="DM Sans Medium" pitchFamily="34" charset="0"/>
              <a:ea typeface="DM Sans Medium" pitchFamily="34" charset="-122"/>
              <a:cs typeface="DM Sans Medium" pitchFamily="34" charset="-120"/>
            </a:endParaRPr>
          </a:p>
        </p:txBody>
      </p:sp>
      <p:sp>
        <p:nvSpPr>
          <p:cNvPr id="9" name="Text 1">
            <a:extLst>
              <a:ext uri="{FF2B5EF4-FFF2-40B4-BE49-F238E27FC236}">
                <a16:creationId xmlns:a16="http://schemas.microsoft.com/office/drawing/2014/main" id="{7856B820-FE4E-5F49-806D-6175B51D6E8E}"/>
              </a:ext>
            </a:extLst>
          </p:cNvPr>
          <p:cNvSpPr/>
          <p:nvPr/>
        </p:nvSpPr>
        <p:spPr>
          <a:xfrm>
            <a:off x="7074463" y="6797003"/>
            <a:ext cx="4139036" cy="1165421"/>
          </a:xfrm>
          <a:prstGeom prst="rect">
            <a:avLst/>
          </a:prstGeom>
          <a:noFill/>
          <a:ln/>
        </p:spPr>
        <p:txBody>
          <a:bodyPr wrap="square" lIns="0" tIns="0" rIns="0" bIns="0" rtlCol="0" anchor="ctr"/>
          <a:lstStyle/>
          <a:p>
            <a:pPr marL="0" indent="0" algn="ctr">
              <a:lnSpc>
                <a:spcPts val="4431"/>
              </a:lnSpc>
              <a:buNone/>
            </a:pPr>
            <a:r>
              <a:rPr lang="en-US" sz="2400" kern="0" spc="30" dirty="0">
                <a:latin typeface="DM Sans Medium" pitchFamily="34" charset="0"/>
                <a:ea typeface="DM Sans Medium" pitchFamily="34" charset="-122"/>
                <a:cs typeface="DM Sans Medium" pitchFamily="34" charset="-120"/>
              </a:rPr>
              <a:t>Speaker: Maria Maldonado</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91200" cy="10288800"/>
          </a:xfrm>
          <a:prstGeom prst="rect">
            <a:avLst/>
          </a:prstGeom>
        </p:spPr>
      </p:pic>
      <p:pic>
        <p:nvPicPr>
          <p:cNvPr id="4" name="Image 2" descr="preencoded.png"/>
          <p:cNvPicPr>
            <a:picLocks noChangeAspect="1"/>
          </p:cNvPicPr>
          <p:nvPr/>
        </p:nvPicPr>
        <p:blipFill>
          <a:blip r:embed="rId5"/>
          <a:srcRect/>
          <a:stretch/>
        </p:blipFill>
        <p:spPr>
          <a:xfrm>
            <a:off x="10909657" y="1130289"/>
            <a:ext cx="3850662" cy="3944733"/>
          </a:xfrm>
          <a:prstGeom prst="rect">
            <a:avLst/>
          </a:prstGeom>
        </p:spPr>
      </p:pic>
      <p:pic>
        <p:nvPicPr>
          <p:cNvPr id="5" name="Image 3" descr="preencoded.png"/>
          <p:cNvPicPr>
            <a:picLocks noChangeAspect="1"/>
          </p:cNvPicPr>
          <p:nvPr/>
        </p:nvPicPr>
        <p:blipFill>
          <a:blip r:embed="rId6"/>
          <a:srcRect/>
          <a:stretch/>
        </p:blipFill>
        <p:spPr>
          <a:xfrm>
            <a:off x="13278390" y="6232860"/>
            <a:ext cx="5009610" cy="4054140"/>
          </a:xfrm>
          <a:prstGeom prst="rect">
            <a:avLst/>
          </a:prstGeom>
        </p:spPr>
      </p:pic>
      <p:pic>
        <p:nvPicPr>
          <p:cNvPr id="6" name="Image 4" descr="preencoded.png"/>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5118442" y="770349"/>
            <a:ext cx="2411550" cy="1178592"/>
          </a:xfrm>
          <a:prstGeom prst="rect">
            <a:avLst/>
          </a:prstGeom>
        </p:spPr>
      </p:pic>
      <p:sp>
        <p:nvSpPr>
          <p:cNvPr id="7" name="Text 0"/>
          <p:cNvSpPr/>
          <p:nvPr/>
        </p:nvSpPr>
        <p:spPr>
          <a:xfrm>
            <a:off x="699014" y="881300"/>
            <a:ext cx="8681916" cy="8811414"/>
          </a:xfrm>
          <a:prstGeom prst="rect">
            <a:avLst/>
          </a:prstGeom>
          <a:noFill/>
          <a:ln/>
        </p:spPr>
        <p:txBody>
          <a:bodyPr wrap="square" lIns="0" tIns="0" rIns="0" bIns="0" rtlCol="0" anchor="t"/>
          <a:lstStyle/>
          <a:p>
            <a:pPr marL="0" indent="0" algn="ctr">
              <a:lnSpc>
                <a:spcPts val="4425"/>
              </a:lnSpc>
              <a:buNone/>
            </a:pPr>
            <a:r>
              <a:rPr lang="en-US" sz="3600" b="1" dirty="0" err="1">
                <a:solidFill>
                  <a:srgbClr val="02E08D"/>
                </a:solidFill>
                <a:latin typeface="DM Sans Bold" pitchFamily="34" charset="0"/>
                <a:ea typeface="DM Sans Bold" pitchFamily="34" charset="-122"/>
                <a:cs typeface="DM Sans Bold" pitchFamily="34" charset="-120"/>
              </a:rPr>
              <a:t>Nuestro</a:t>
            </a:r>
            <a:r>
              <a:rPr lang="en-US" sz="3600" b="1" dirty="0">
                <a:solidFill>
                  <a:srgbClr val="02E08D"/>
                </a:solidFill>
                <a:latin typeface="DM Sans Bold" pitchFamily="34" charset="0"/>
                <a:ea typeface="DM Sans Bold" pitchFamily="34" charset="-122"/>
                <a:cs typeface="DM Sans Bold" pitchFamily="34" charset="-120"/>
              </a:rPr>
              <a:t> </a:t>
            </a:r>
            <a:r>
              <a:rPr lang="en-US" sz="3600" b="1" dirty="0" err="1">
                <a:solidFill>
                  <a:srgbClr val="02E08D"/>
                </a:solidFill>
                <a:latin typeface="DM Sans Bold" pitchFamily="34" charset="0"/>
                <a:ea typeface="DM Sans Bold" pitchFamily="34" charset="-122"/>
                <a:cs typeface="DM Sans Bold" pitchFamily="34" charset="-120"/>
              </a:rPr>
              <a:t>Futuro</a:t>
            </a:r>
            <a:r>
              <a:rPr lang="en-US" sz="3600" b="1" dirty="0">
                <a:solidFill>
                  <a:srgbClr val="02E08D"/>
                </a:solidFill>
                <a:latin typeface="DM Sans Bold" pitchFamily="34" charset="0"/>
                <a:ea typeface="DM Sans Bold" pitchFamily="34" charset="-122"/>
                <a:cs typeface="DM Sans Bold" pitchFamily="34" charset="-120"/>
              </a:rPr>
              <a:t> “</a:t>
            </a:r>
            <a:r>
              <a:rPr lang="en-US" sz="3600" b="1" i="1" dirty="0">
                <a:solidFill>
                  <a:srgbClr val="02E08D"/>
                </a:solidFill>
                <a:latin typeface="DM Sans Bold" pitchFamily="34" charset="0"/>
                <a:ea typeface="DM Sans Bold" pitchFamily="34" charset="-122"/>
                <a:cs typeface="DM Sans Bold" pitchFamily="34" charset="-120"/>
              </a:rPr>
              <a:t>Our Future</a:t>
            </a:r>
            <a:r>
              <a:rPr lang="en-US" sz="3600" b="1" dirty="0">
                <a:solidFill>
                  <a:srgbClr val="02E08D"/>
                </a:solidFill>
                <a:latin typeface="DM Sans Bold" pitchFamily="34" charset="0"/>
                <a:ea typeface="DM Sans Bold" pitchFamily="34" charset="-122"/>
                <a:cs typeface="DM Sans Bold" pitchFamily="34" charset="-120"/>
              </a:rPr>
              <a:t>”</a:t>
            </a:r>
          </a:p>
          <a:p>
            <a:pPr marL="0" indent="0" algn="l">
              <a:lnSpc>
                <a:spcPts val="4425"/>
              </a:lnSpc>
              <a:buNone/>
            </a:pPr>
            <a:endParaRPr lang="en-US" sz="3200" b="1" dirty="0">
              <a:solidFill>
                <a:srgbClr val="02E08D"/>
              </a:solidFill>
              <a:latin typeface="DM Sans Bold" pitchFamily="34" charset="0"/>
              <a:ea typeface="DM Sans Bold" pitchFamily="34" charset="-122"/>
              <a:cs typeface="DM Sans Regular" pitchFamily="34" charset="-120"/>
            </a:endParaRPr>
          </a:p>
          <a:p>
            <a:pPr marL="0" indent="0" algn="just">
              <a:lnSpc>
                <a:spcPts val="4425"/>
              </a:lnSpc>
              <a:buNone/>
            </a:pPr>
            <a:r>
              <a:rPr lang="en-US" sz="3200" dirty="0">
                <a:solidFill>
                  <a:srgbClr val="000000"/>
                </a:solidFill>
                <a:latin typeface="DM Sans Regular" pitchFamily="34" charset="0"/>
                <a:ea typeface="DM Sans Regular" pitchFamily="34" charset="-122"/>
              </a:rPr>
              <a:t>Our NGO began as a collective of young people concerned </a:t>
            </a:r>
            <a:r>
              <a:rPr lang="en-US" sz="3200" dirty="0">
                <a:solidFill>
                  <a:srgbClr val="000000"/>
                </a:solidFill>
                <a:latin typeface="DM Sans" pitchFamily="2" charset="77"/>
                <a:ea typeface="DM Sans Regular" pitchFamily="34" charset="-122"/>
              </a:rPr>
              <a:t>about the effects of climate change.</a:t>
            </a:r>
          </a:p>
          <a:p>
            <a:pPr marL="0" indent="0" algn="just">
              <a:lnSpc>
                <a:spcPts val="4425"/>
              </a:lnSpc>
              <a:buNone/>
            </a:pPr>
            <a:endParaRPr lang="en-US" sz="3200" dirty="0">
              <a:solidFill>
                <a:srgbClr val="000000"/>
              </a:solidFill>
              <a:effectLst/>
              <a:latin typeface="DM Sans" pitchFamily="2" charset="77"/>
              <a:ea typeface="DM Sans Regular" pitchFamily="34" charset="-122"/>
              <a:cs typeface="Times New Roman" panose="02020603050405020304" pitchFamily="18" charset="0"/>
            </a:endParaRPr>
          </a:p>
          <a:p>
            <a:pPr marL="0" indent="0" algn="just">
              <a:lnSpc>
                <a:spcPts val="4425"/>
              </a:lnSpc>
              <a:buNone/>
            </a:pPr>
            <a:r>
              <a:rPr lang="en-US" sz="3200" dirty="0">
                <a:solidFill>
                  <a:srgbClr val="000000"/>
                </a:solidFill>
                <a:effectLst/>
                <a:latin typeface="DM Sans" pitchFamily="2" charset="77"/>
                <a:ea typeface="Times New Roman" panose="02020603050405020304" pitchFamily="18" charset="0"/>
                <a:cs typeface="Times New Roman" panose="02020603050405020304" pitchFamily="18" charset="0"/>
              </a:rPr>
              <a:t>The organization is part of the global and national youth movement that fights for a healthy and safe environment and that the Earth's temperature does not continue to rise. </a:t>
            </a:r>
          </a:p>
          <a:p>
            <a:pPr marL="0" indent="0" algn="just">
              <a:lnSpc>
                <a:spcPts val="4425"/>
              </a:lnSpc>
              <a:buNone/>
            </a:pPr>
            <a:endParaRPr lang="en-US" sz="3200" dirty="0">
              <a:solidFill>
                <a:srgbClr val="000000"/>
              </a:solidFill>
              <a:latin typeface="DM Sans" pitchFamily="2" charset="77"/>
              <a:ea typeface="Calibri" panose="020F0502020204030204" pitchFamily="34" charset="0"/>
              <a:cs typeface="Times New Roman" panose="02020603050405020304" pitchFamily="18" charset="0"/>
            </a:endParaRPr>
          </a:p>
          <a:p>
            <a:pPr marL="0" indent="0" algn="just">
              <a:lnSpc>
                <a:spcPts val="4425"/>
              </a:lnSpc>
              <a:buNone/>
            </a:pPr>
            <a:r>
              <a:rPr lang="en-US" sz="3200" dirty="0">
                <a:solidFill>
                  <a:srgbClr val="000000"/>
                </a:solidFill>
                <a:latin typeface="DM Sans" pitchFamily="2" charset="77"/>
                <a:ea typeface="Times New Roman" panose="02020603050405020304" pitchFamily="18" charset="0"/>
                <a:cs typeface="Times New Roman" panose="02020603050405020304" pitchFamily="18" charset="0"/>
              </a:rPr>
              <a:t>Today, the </a:t>
            </a:r>
            <a:r>
              <a:rPr lang="en-US" sz="3200" dirty="0">
                <a:solidFill>
                  <a:srgbClr val="000000"/>
                </a:solidFill>
                <a:effectLst/>
                <a:latin typeface="DM Sans" pitchFamily="2" charset="77"/>
                <a:ea typeface="Times New Roman" panose="02020603050405020304" pitchFamily="18" charset="0"/>
                <a:cs typeface="Times New Roman" panose="02020603050405020304" pitchFamily="18" charset="0"/>
              </a:rPr>
              <a:t>organization focuses on promoting climate justice, compliance with mitigation laws, as well as supporting the adaptation of vulnerable communities.</a:t>
            </a:r>
            <a:endParaRPr lang="en-US" sz="3200" dirty="0">
              <a:effectLst/>
              <a:latin typeface="DM Sans" pitchFamily="2" charset="77"/>
              <a:ea typeface="Calibri" panose="020F0502020204030204" pitchFamily="34" charset="0"/>
              <a:cs typeface="Times New Roman" panose="02020603050405020304" pitchFamily="18" charset="0"/>
            </a:endParaRPr>
          </a:p>
          <a:p>
            <a:pPr marL="0" indent="0" algn="l">
              <a:lnSpc>
                <a:spcPts val="4425"/>
              </a:lnSpc>
              <a:buNone/>
            </a:pPr>
            <a:endParaRPr lang="en-US" sz="3750" dirty="0"/>
          </a:p>
        </p:txBody>
      </p:sp>
      <p:pic>
        <p:nvPicPr>
          <p:cNvPr id="8" name="Image 2" descr="preencoded.png">
            <a:extLst>
              <a:ext uri="{FF2B5EF4-FFF2-40B4-BE49-F238E27FC236}">
                <a16:creationId xmlns:a16="http://schemas.microsoft.com/office/drawing/2014/main" id="{C0CCA503-B40B-5542-A11E-42382C60A43D}"/>
              </a:ext>
            </a:extLst>
          </p:cNvPr>
          <p:cNvPicPr>
            <a:picLocks noChangeAspect="1"/>
          </p:cNvPicPr>
          <p:nvPr/>
        </p:nvPicPr>
        <p:blipFill>
          <a:blip r:embed="rId9"/>
          <a:srcRect/>
          <a:stretch/>
        </p:blipFill>
        <p:spPr>
          <a:xfrm>
            <a:off x="10909657" y="5460968"/>
            <a:ext cx="3882368" cy="394473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10287000"/>
          </a:xfrm>
          <a:prstGeom prst="rect">
            <a:avLst/>
          </a:prstGeom>
        </p:spPr>
      </p:pic>
      <p:pic>
        <p:nvPicPr>
          <p:cNvPr id="6" name="Image 4"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5118445" y="770349"/>
            <a:ext cx="2411550" cy="1178592"/>
          </a:xfrm>
          <a:prstGeom prst="rect">
            <a:avLst/>
          </a:prstGeom>
        </p:spPr>
      </p:pic>
      <p:pic>
        <p:nvPicPr>
          <p:cNvPr id="7" name="Image 5" descr="preencoded.png"/>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121122" y="1205334"/>
            <a:ext cx="3537696" cy="511502"/>
          </a:xfrm>
          <a:prstGeom prst="rect">
            <a:avLst/>
          </a:prstGeom>
        </p:spPr>
      </p:pic>
      <p:sp>
        <p:nvSpPr>
          <p:cNvPr id="10" name="Text 2"/>
          <p:cNvSpPr/>
          <p:nvPr/>
        </p:nvSpPr>
        <p:spPr>
          <a:xfrm>
            <a:off x="2476500" y="7363998"/>
            <a:ext cx="5550696" cy="1239461"/>
          </a:xfrm>
          <a:prstGeom prst="rect">
            <a:avLst/>
          </a:prstGeom>
          <a:noFill/>
          <a:ln/>
        </p:spPr>
        <p:txBody>
          <a:bodyPr wrap="square" lIns="0" tIns="0" rIns="0" bIns="0" rtlCol="0" anchor="t"/>
          <a:lstStyle/>
          <a:p>
            <a:pPr marL="0" indent="0" algn="l">
              <a:lnSpc>
                <a:spcPts val="4425"/>
              </a:lnSpc>
              <a:buNone/>
            </a:pPr>
            <a:endParaRPr lang="en-US" sz="3750" dirty="0"/>
          </a:p>
        </p:txBody>
      </p:sp>
      <p:sp>
        <p:nvSpPr>
          <p:cNvPr id="11" name="Text 3"/>
          <p:cNvSpPr/>
          <p:nvPr/>
        </p:nvSpPr>
        <p:spPr>
          <a:xfrm>
            <a:off x="1428750" y="7363998"/>
            <a:ext cx="1063589" cy="705746"/>
          </a:xfrm>
          <a:prstGeom prst="rect">
            <a:avLst/>
          </a:prstGeom>
          <a:noFill/>
          <a:ln/>
        </p:spPr>
        <p:txBody>
          <a:bodyPr wrap="square" lIns="0" tIns="0" rIns="0" bIns="0" rtlCol="0" anchor="t"/>
          <a:lstStyle/>
          <a:p>
            <a:pPr marL="0" indent="0" algn="l">
              <a:lnSpc>
                <a:spcPts val="4425"/>
              </a:lnSpc>
              <a:buNone/>
            </a:pPr>
            <a:endParaRPr lang="en-US" sz="3750" dirty="0"/>
          </a:p>
        </p:txBody>
      </p:sp>
      <p:sp>
        <p:nvSpPr>
          <p:cNvPr id="13" name="Text 5"/>
          <p:cNvSpPr/>
          <p:nvPr/>
        </p:nvSpPr>
        <p:spPr>
          <a:xfrm>
            <a:off x="1274936" y="879537"/>
            <a:ext cx="9885527" cy="434390"/>
          </a:xfrm>
          <a:prstGeom prst="rect">
            <a:avLst/>
          </a:prstGeom>
          <a:noFill/>
          <a:ln/>
        </p:spPr>
        <p:txBody>
          <a:bodyPr wrap="square" lIns="0" tIns="0" rIns="0" bIns="0" rtlCol="0" anchor="ctr"/>
          <a:lstStyle/>
          <a:p>
            <a:pPr marL="0" indent="0" algn="l">
              <a:lnSpc>
                <a:spcPts val="4425"/>
              </a:lnSpc>
              <a:buNone/>
            </a:pPr>
            <a:r>
              <a:rPr lang="en-US" sz="3750" b="1" dirty="0">
                <a:solidFill>
                  <a:srgbClr val="000000"/>
                </a:solidFill>
                <a:latin typeface="DM Sans Bold" pitchFamily="34" charset="0"/>
                <a:ea typeface="DM Sans Bold" pitchFamily="34" charset="-122"/>
                <a:cs typeface="DM Sans Bold" pitchFamily="34" charset="-120"/>
              </a:rPr>
              <a:t>The problem?</a:t>
            </a:r>
            <a:endParaRPr lang="en-US" sz="3750" dirty="0"/>
          </a:p>
        </p:txBody>
      </p:sp>
      <p:sp>
        <p:nvSpPr>
          <p:cNvPr id="14" name="Text 6"/>
          <p:cNvSpPr/>
          <p:nvPr/>
        </p:nvSpPr>
        <p:spPr>
          <a:xfrm>
            <a:off x="1177976" y="2258703"/>
            <a:ext cx="12060063" cy="3887333"/>
          </a:xfrm>
          <a:prstGeom prst="rect">
            <a:avLst/>
          </a:prstGeom>
          <a:noFill/>
          <a:ln/>
        </p:spPr>
        <p:txBody>
          <a:bodyPr wrap="square" lIns="0" tIns="0" rIns="0" bIns="0" rtlCol="0" anchor="t"/>
          <a:lstStyle/>
          <a:p>
            <a:pPr algn="just">
              <a:lnSpc>
                <a:spcPct val="115000"/>
              </a:lnSpc>
            </a:pPr>
            <a:r>
              <a:rPr lang="en-US" sz="3200" dirty="0">
                <a:solidFill>
                  <a:srgbClr val="000000"/>
                </a:solidFill>
                <a:latin typeface="DM Sans" pitchFamily="2" charset="77"/>
                <a:ea typeface="Times New Roman" panose="02020603050405020304" pitchFamily="18" charset="0"/>
                <a:cs typeface="Times New Roman" panose="02020603050405020304" pitchFamily="18" charset="0"/>
              </a:rPr>
              <a:t>E</a:t>
            </a:r>
            <a:r>
              <a:rPr lang="en-US" sz="3200" dirty="0">
                <a:solidFill>
                  <a:srgbClr val="000000"/>
                </a:solidFill>
                <a:effectLst/>
                <a:latin typeface="DM Sans" pitchFamily="2" charset="77"/>
                <a:ea typeface="Times New Roman" panose="02020603050405020304" pitchFamily="18" charset="0"/>
                <a:cs typeface="Times New Roman" panose="02020603050405020304" pitchFamily="18" charset="0"/>
              </a:rPr>
              <a:t>ven though </a:t>
            </a:r>
            <a:r>
              <a:rPr lang="en-US" sz="3200" dirty="0">
                <a:effectLst/>
                <a:latin typeface="DM Sans" pitchFamily="2" charset="77"/>
                <a:ea typeface="Calibri" panose="020F0502020204030204" pitchFamily="34" charset="0"/>
                <a:cs typeface="Times New Roman" panose="02020603050405020304" pitchFamily="18" charset="0"/>
              </a:rPr>
              <a:t>the regulatory framework for climate change mitigation and adaptation policy in Mexico was approved a decade ago, it is not being implemented by Mexican authorities. </a:t>
            </a:r>
          </a:p>
          <a:p>
            <a:pPr algn="just">
              <a:lnSpc>
                <a:spcPct val="115000"/>
              </a:lnSpc>
            </a:pPr>
            <a:endParaRPr lang="en-US" sz="3200" dirty="0">
              <a:latin typeface="DM Sans" pitchFamily="2" charset="77"/>
              <a:ea typeface="Calibri" panose="020F0502020204030204" pitchFamily="34" charset="0"/>
              <a:cs typeface="Times New Roman" panose="02020603050405020304" pitchFamily="18" charset="0"/>
            </a:endParaRPr>
          </a:p>
          <a:p>
            <a:pPr algn="just">
              <a:lnSpc>
                <a:spcPct val="115000"/>
              </a:lnSpc>
            </a:pPr>
            <a:r>
              <a:rPr lang="en-US" sz="3200" dirty="0">
                <a:effectLst/>
                <a:latin typeface="DM Sans" pitchFamily="2" charset="77"/>
                <a:ea typeface="Calibri" panose="020F0502020204030204" pitchFamily="34" charset="0"/>
                <a:cs typeface="Times New Roman" panose="02020603050405020304" pitchFamily="18" charset="0"/>
              </a:rPr>
              <a:t>On the contrary, the government is taking more and more regressive measures every day.</a:t>
            </a:r>
          </a:p>
          <a:p>
            <a:pPr algn="just">
              <a:lnSpc>
                <a:spcPct val="115000"/>
              </a:lnSpc>
            </a:pPr>
            <a:endParaRPr lang="en-US" sz="3200" dirty="0">
              <a:latin typeface="DM Sans" pitchFamily="2" charset="77"/>
              <a:ea typeface="Calibri" panose="020F0502020204030204" pitchFamily="34" charset="0"/>
              <a:cs typeface="Times New Roman" panose="02020603050405020304" pitchFamily="18" charset="0"/>
            </a:endParaRPr>
          </a:p>
          <a:p>
            <a:pPr algn="just">
              <a:lnSpc>
                <a:spcPct val="115000"/>
              </a:lnSpc>
            </a:pPr>
            <a:r>
              <a:rPr lang="en-US" sz="3200">
                <a:effectLst/>
                <a:latin typeface="DM Sans" pitchFamily="2" charset="77"/>
                <a:ea typeface="Calibri" panose="020F0502020204030204" pitchFamily="34" charset="0"/>
                <a:cs typeface="Times New Roman" panose="02020603050405020304" pitchFamily="18" charset="0"/>
              </a:rPr>
              <a:t>Furthermore, </a:t>
            </a:r>
            <a:r>
              <a:rPr lang="en-US" sz="3200" dirty="0">
                <a:effectLst/>
                <a:latin typeface="DM Sans" pitchFamily="2" charset="77"/>
                <a:ea typeface="Calibri" panose="020F0502020204030204" pitchFamily="34" charset="0"/>
                <a:cs typeface="Times New Roman" panose="02020603050405020304" pitchFamily="18" charset="0"/>
              </a:rPr>
              <a:t>young future lawyers want to help but do not know how to, aggravating climate anxiety.</a:t>
            </a:r>
          </a:p>
          <a:p>
            <a:pPr algn="just">
              <a:lnSpc>
                <a:spcPct val="115000"/>
              </a:lnSpc>
            </a:pPr>
            <a:endParaRPr lang="en-US" sz="2800" dirty="0">
              <a:latin typeface="DM Sans" pitchFamily="2" charset="77"/>
              <a:ea typeface="Calibri" panose="020F0502020204030204" pitchFamily="34" charset="0"/>
              <a:cs typeface="Times New Roman" panose="02020603050405020304" pitchFamily="18" charset="0"/>
            </a:endParaRPr>
          </a:p>
          <a:p>
            <a:pPr algn="just">
              <a:lnSpc>
                <a:spcPct val="115000"/>
              </a:lnSpc>
            </a:pPr>
            <a:endParaRPr lang="es-MX" sz="2800" dirty="0">
              <a:effectLst/>
              <a:latin typeface="DM Sans" pitchFamily="2" charset="77"/>
              <a:ea typeface="Calibri" panose="020F0502020204030204" pitchFamily="34" charset="0"/>
              <a:cs typeface="Times New Roman" panose="02020603050405020304" pitchFamily="18" charset="0"/>
            </a:endParaRPr>
          </a:p>
        </p:txBody>
      </p:sp>
      <p:sp>
        <p:nvSpPr>
          <p:cNvPr id="16" name="CuadroTexto 15">
            <a:extLst>
              <a:ext uri="{FF2B5EF4-FFF2-40B4-BE49-F238E27FC236}">
                <a16:creationId xmlns:a16="http://schemas.microsoft.com/office/drawing/2014/main" id="{F677389E-F106-574D-ACA8-060D1CF9C407}"/>
              </a:ext>
            </a:extLst>
          </p:cNvPr>
          <p:cNvSpPr txBox="1"/>
          <p:nvPr/>
        </p:nvSpPr>
        <p:spPr>
          <a:xfrm>
            <a:off x="1099933" y="7674327"/>
            <a:ext cx="12116917" cy="4598503"/>
          </a:xfrm>
          <a:prstGeom prst="rect">
            <a:avLst/>
          </a:prstGeom>
          <a:noFill/>
        </p:spPr>
        <p:txBody>
          <a:bodyPr wrap="square">
            <a:spAutoFit/>
          </a:bodyPr>
          <a:lstStyle/>
          <a:p>
            <a:pPr algn="just">
              <a:lnSpc>
                <a:spcPct val="115000"/>
              </a:lnSpc>
            </a:pPr>
            <a:r>
              <a:rPr lang="en-US" sz="3200" dirty="0">
                <a:solidFill>
                  <a:srgbClr val="000000"/>
                </a:solidFill>
                <a:effectLst/>
                <a:latin typeface="DM Sans" pitchFamily="2" charset="77"/>
                <a:ea typeface="Times New Roman" panose="02020603050405020304" pitchFamily="18" charset="0"/>
                <a:cs typeface="Times New Roman" panose="02020603050405020304" pitchFamily="18" charset="0"/>
              </a:rPr>
              <a:t>Faced with this challenge, </a:t>
            </a:r>
            <a:r>
              <a:rPr lang="en-US" sz="3200" b="1" dirty="0">
                <a:solidFill>
                  <a:srgbClr val="000000"/>
                </a:solidFill>
                <a:effectLst/>
                <a:latin typeface="DM Sans" pitchFamily="2" charset="77"/>
                <a:ea typeface="Times New Roman" panose="02020603050405020304" pitchFamily="18" charset="0"/>
                <a:cs typeface="Times New Roman" panose="02020603050405020304" pitchFamily="18" charset="0"/>
              </a:rPr>
              <a:t>we believed that e</a:t>
            </a:r>
            <a:r>
              <a:rPr lang="en-US" sz="3200" b="1" dirty="0">
                <a:effectLst/>
                <a:latin typeface="DM Sans" pitchFamily="2" charset="77"/>
                <a:ea typeface="Calibri" panose="020F0502020204030204" pitchFamily="34" charset="0"/>
                <a:cs typeface="Times New Roman" panose="02020603050405020304" pitchFamily="18" charset="0"/>
              </a:rPr>
              <a:t>ducating young people, future lawyers, about climate change, its consequences, and solutions is crucial for our generation to drive actions aimed at climate justice. </a:t>
            </a:r>
          </a:p>
          <a:p>
            <a:pPr algn="just">
              <a:lnSpc>
                <a:spcPct val="115000"/>
              </a:lnSpc>
            </a:pPr>
            <a:endParaRPr lang="en-US" sz="3200" b="1" dirty="0">
              <a:latin typeface="DM Sans" pitchFamily="2" charset="77"/>
              <a:ea typeface="Calibri" panose="020F0502020204030204" pitchFamily="34" charset="0"/>
              <a:cs typeface="Times New Roman" panose="02020603050405020304" pitchFamily="18" charset="0"/>
            </a:endParaRPr>
          </a:p>
          <a:p>
            <a:pPr algn="just">
              <a:lnSpc>
                <a:spcPct val="115000"/>
              </a:lnSpc>
            </a:pPr>
            <a:endParaRPr lang="en-US" sz="3200" b="1" dirty="0">
              <a:effectLst/>
              <a:latin typeface="DM Sans" pitchFamily="2" charset="77"/>
              <a:ea typeface="Calibri" panose="020F0502020204030204" pitchFamily="34" charset="0"/>
              <a:cs typeface="Times New Roman" panose="02020603050405020304" pitchFamily="18" charset="0"/>
            </a:endParaRPr>
          </a:p>
          <a:p>
            <a:pPr algn="just">
              <a:lnSpc>
                <a:spcPct val="115000"/>
              </a:lnSpc>
            </a:pPr>
            <a:endParaRPr lang="en-US" sz="3200" b="1" dirty="0">
              <a:latin typeface="DM Sans" pitchFamily="2" charset="77"/>
              <a:ea typeface="Calibri" panose="020F0502020204030204" pitchFamily="34" charset="0"/>
              <a:cs typeface="Times New Roman" panose="02020603050405020304" pitchFamily="18" charset="0"/>
            </a:endParaRPr>
          </a:p>
          <a:p>
            <a:pPr algn="just">
              <a:lnSpc>
                <a:spcPct val="115000"/>
              </a:lnSpc>
            </a:pPr>
            <a:endParaRPr lang="es-MX" sz="3200" b="1" dirty="0">
              <a:effectLst/>
              <a:latin typeface="DM Sans" pitchFamily="2" charset="77"/>
              <a:ea typeface="Calibri" panose="020F0502020204030204" pitchFamily="34" charset="0"/>
              <a:cs typeface="Times New Roman" panose="02020603050405020304" pitchFamily="18" charset="0"/>
            </a:endParaRPr>
          </a:p>
        </p:txBody>
      </p:sp>
      <p:pic>
        <p:nvPicPr>
          <p:cNvPr id="17" name="Image 7" descr="preencoded.png">
            <a:extLst>
              <a:ext uri="{FF2B5EF4-FFF2-40B4-BE49-F238E27FC236}">
                <a16:creationId xmlns:a16="http://schemas.microsoft.com/office/drawing/2014/main" id="{87209ABF-397E-8541-84C5-B65EDA0E604C}"/>
              </a:ext>
            </a:extLst>
          </p:cNvPr>
          <p:cNvPicPr>
            <a:picLocks noChangeAspect="1"/>
          </p:cNvPicPr>
          <p:nvPr/>
        </p:nvPicPr>
        <p:blipFill>
          <a:blip r:embed="rId9"/>
          <a:srcRect/>
          <a:stretch/>
        </p:blipFill>
        <p:spPr>
          <a:xfrm>
            <a:off x="14316782" y="6404118"/>
            <a:ext cx="2989436" cy="388288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10287000"/>
          </a:xfrm>
          <a:prstGeom prst="rect">
            <a:avLst/>
          </a:prstGeom>
        </p:spPr>
      </p:pic>
      <p:pic>
        <p:nvPicPr>
          <p:cNvPr id="6" name="Image 4"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5118445" y="770349"/>
            <a:ext cx="2411550" cy="1178592"/>
          </a:xfrm>
          <a:prstGeom prst="rect">
            <a:avLst/>
          </a:prstGeom>
        </p:spPr>
      </p:pic>
      <p:sp>
        <p:nvSpPr>
          <p:cNvPr id="10" name="Text 2"/>
          <p:cNvSpPr/>
          <p:nvPr/>
        </p:nvSpPr>
        <p:spPr>
          <a:xfrm>
            <a:off x="2476500" y="7363998"/>
            <a:ext cx="5550696" cy="1239461"/>
          </a:xfrm>
          <a:prstGeom prst="rect">
            <a:avLst/>
          </a:prstGeom>
          <a:noFill/>
          <a:ln/>
        </p:spPr>
        <p:txBody>
          <a:bodyPr wrap="square" lIns="0" tIns="0" rIns="0" bIns="0" rtlCol="0" anchor="t"/>
          <a:lstStyle/>
          <a:p>
            <a:pPr marL="0" indent="0" algn="l">
              <a:lnSpc>
                <a:spcPts val="4425"/>
              </a:lnSpc>
              <a:buNone/>
            </a:pPr>
            <a:endParaRPr lang="en-US" sz="3750" dirty="0"/>
          </a:p>
        </p:txBody>
      </p:sp>
      <p:sp>
        <p:nvSpPr>
          <p:cNvPr id="11" name="Text 3"/>
          <p:cNvSpPr/>
          <p:nvPr/>
        </p:nvSpPr>
        <p:spPr>
          <a:xfrm>
            <a:off x="1428750" y="7363998"/>
            <a:ext cx="1063589" cy="705746"/>
          </a:xfrm>
          <a:prstGeom prst="rect">
            <a:avLst/>
          </a:prstGeom>
          <a:noFill/>
          <a:ln/>
        </p:spPr>
        <p:txBody>
          <a:bodyPr wrap="square" lIns="0" tIns="0" rIns="0" bIns="0" rtlCol="0" anchor="t"/>
          <a:lstStyle/>
          <a:p>
            <a:pPr marL="0" indent="0" algn="l">
              <a:lnSpc>
                <a:spcPts val="4425"/>
              </a:lnSpc>
              <a:buNone/>
            </a:pPr>
            <a:endParaRPr lang="en-US" sz="3750" dirty="0"/>
          </a:p>
        </p:txBody>
      </p:sp>
      <p:sp>
        <p:nvSpPr>
          <p:cNvPr id="16" name="CuadroTexto 15">
            <a:extLst>
              <a:ext uri="{FF2B5EF4-FFF2-40B4-BE49-F238E27FC236}">
                <a16:creationId xmlns:a16="http://schemas.microsoft.com/office/drawing/2014/main" id="{F677389E-F106-574D-ACA8-060D1CF9C407}"/>
              </a:ext>
            </a:extLst>
          </p:cNvPr>
          <p:cNvSpPr txBox="1"/>
          <p:nvPr/>
        </p:nvSpPr>
        <p:spPr>
          <a:xfrm>
            <a:off x="1223062" y="2902168"/>
            <a:ext cx="15944061" cy="5164812"/>
          </a:xfrm>
          <a:prstGeom prst="rect">
            <a:avLst/>
          </a:prstGeom>
          <a:noFill/>
        </p:spPr>
        <p:txBody>
          <a:bodyPr wrap="square">
            <a:spAutoFit/>
          </a:bodyPr>
          <a:lstStyle/>
          <a:p>
            <a:pPr algn="just">
              <a:lnSpc>
                <a:spcPct val="115000"/>
              </a:lnSpc>
            </a:pPr>
            <a:r>
              <a:rPr lang="en-US" sz="3200" dirty="0">
                <a:effectLst/>
                <a:latin typeface="DM Sans" pitchFamily="2" charset="77"/>
                <a:ea typeface="Calibri" panose="020F0502020204030204" pitchFamily="34" charset="0"/>
                <a:cs typeface="Times New Roman" panose="02020603050405020304" pitchFamily="18" charset="0"/>
              </a:rPr>
              <a:t>The objective is to teach </a:t>
            </a:r>
            <a:r>
              <a:rPr lang="en-US" sz="3200" dirty="0">
                <a:solidFill>
                  <a:srgbClr val="000000"/>
                </a:solidFill>
                <a:effectLst/>
                <a:latin typeface="DM Sans" pitchFamily="2" charset="77"/>
                <a:ea typeface="Times New Roman" panose="02020603050405020304" pitchFamily="18" charset="0"/>
                <a:cs typeface="Times New Roman" panose="02020603050405020304" pitchFamily="18" charset="0"/>
              </a:rPr>
              <a:t>young law students in Mexico how to fight climate change through public policy, law, and compliance, which</a:t>
            </a:r>
            <a:r>
              <a:rPr lang="en-US" sz="3200" dirty="0">
                <a:effectLst/>
                <a:latin typeface="DM Sans" pitchFamily="2" charset="77"/>
                <a:ea typeface="Calibri" panose="020F0502020204030204" pitchFamily="34" charset="0"/>
                <a:cs typeface="Times New Roman" panose="02020603050405020304" pitchFamily="18" charset="0"/>
              </a:rPr>
              <a:t> is essential for Mexican climate change policies to advance and become increasingly ambitious.</a:t>
            </a:r>
          </a:p>
          <a:p>
            <a:pPr algn="just">
              <a:lnSpc>
                <a:spcPct val="115000"/>
              </a:lnSpc>
            </a:pPr>
            <a:endParaRPr lang="en-US" sz="3200" dirty="0">
              <a:latin typeface="DM Sans" pitchFamily="2" charset="77"/>
              <a:ea typeface="Calibri" panose="020F0502020204030204" pitchFamily="34" charset="0"/>
              <a:cs typeface="Times New Roman" panose="02020603050405020304" pitchFamily="18" charset="0"/>
            </a:endParaRPr>
          </a:p>
          <a:p>
            <a:pPr algn="just">
              <a:lnSpc>
                <a:spcPct val="115000"/>
              </a:lnSpc>
            </a:pPr>
            <a:r>
              <a:rPr lang="en-US" sz="3200" dirty="0">
                <a:effectLst/>
                <a:latin typeface="DM Sans" pitchFamily="2" charset="77"/>
                <a:ea typeface="Calibri" panose="020F0502020204030204" pitchFamily="34" charset="0"/>
                <a:cs typeface="Times New Roman" panose="02020603050405020304" pitchFamily="18" charset="0"/>
              </a:rPr>
              <a:t>Our two main lines of action:</a:t>
            </a:r>
          </a:p>
          <a:p>
            <a:pPr algn="just">
              <a:lnSpc>
                <a:spcPct val="115000"/>
              </a:lnSpc>
            </a:pPr>
            <a:endParaRPr lang="en-US" sz="3200" dirty="0">
              <a:latin typeface="DM Sans" pitchFamily="2" charset="77"/>
              <a:ea typeface="Calibri" panose="020F0502020204030204" pitchFamily="34" charset="0"/>
              <a:cs typeface="Times New Roman" panose="02020603050405020304" pitchFamily="18" charset="0"/>
            </a:endParaRPr>
          </a:p>
          <a:p>
            <a:pPr algn="just">
              <a:lnSpc>
                <a:spcPct val="115000"/>
              </a:lnSpc>
            </a:pPr>
            <a:endParaRPr lang="en-US" sz="3200" dirty="0">
              <a:effectLst/>
              <a:latin typeface="DM Sans" pitchFamily="2" charset="77"/>
              <a:ea typeface="Calibri" panose="020F0502020204030204" pitchFamily="34" charset="0"/>
              <a:cs typeface="Times New Roman" panose="02020603050405020304" pitchFamily="18" charset="0"/>
            </a:endParaRPr>
          </a:p>
          <a:p>
            <a:pPr algn="just">
              <a:lnSpc>
                <a:spcPct val="115000"/>
              </a:lnSpc>
            </a:pPr>
            <a:endParaRPr lang="en-US" sz="3200" dirty="0">
              <a:latin typeface="DM Sans" pitchFamily="2" charset="77"/>
              <a:ea typeface="Calibri" panose="020F0502020204030204" pitchFamily="34" charset="0"/>
              <a:cs typeface="Times New Roman" panose="02020603050405020304" pitchFamily="18" charset="0"/>
            </a:endParaRPr>
          </a:p>
          <a:p>
            <a:pPr algn="just">
              <a:lnSpc>
                <a:spcPct val="115000"/>
              </a:lnSpc>
            </a:pPr>
            <a:endParaRPr lang="es-MX" sz="3200" dirty="0">
              <a:effectLst/>
              <a:latin typeface="DM Sans" pitchFamily="2" charset="77"/>
              <a:ea typeface="Calibri" panose="020F0502020204030204" pitchFamily="34" charset="0"/>
              <a:cs typeface="Times New Roman" panose="02020603050405020304" pitchFamily="18" charset="0"/>
            </a:endParaRPr>
          </a:p>
        </p:txBody>
      </p:sp>
      <p:sp>
        <p:nvSpPr>
          <p:cNvPr id="19" name="CuadroTexto 18">
            <a:extLst>
              <a:ext uri="{FF2B5EF4-FFF2-40B4-BE49-F238E27FC236}">
                <a16:creationId xmlns:a16="http://schemas.microsoft.com/office/drawing/2014/main" id="{38E7CCEA-5C6B-C94D-8381-D679947511E5}"/>
              </a:ext>
            </a:extLst>
          </p:cNvPr>
          <p:cNvSpPr txBox="1"/>
          <p:nvPr/>
        </p:nvSpPr>
        <p:spPr>
          <a:xfrm>
            <a:off x="1173934" y="6925903"/>
            <a:ext cx="664732" cy="486352"/>
          </a:xfrm>
          <a:prstGeom prst="rect">
            <a:avLst/>
          </a:prstGeom>
          <a:noFill/>
        </p:spPr>
        <p:txBody>
          <a:bodyPr wrap="square">
            <a:spAutoFit/>
          </a:bodyPr>
          <a:lstStyle/>
          <a:p>
            <a:pPr marL="0" indent="0" algn="l">
              <a:lnSpc>
                <a:spcPts val="2625"/>
              </a:lnSpc>
              <a:buNone/>
            </a:pPr>
            <a:r>
              <a:rPr lang="en-US" sz="4000" b="1" dirty="0">
                <a:solidFill>
                  <a:srgbClr val="01E08C"/>
                </a:solidFill>
                <a:latin typeface="DM Sans Bold" pitchFamily="34" charset="0"/>
                <a:ea typeface="DM Sans Bold" pitchFamily="34" charset="-122"/>
                <a:cs typeface="DM Sans Bold" pitchFamily="34" charset="-120"/>
              </a:rPr>
              <a:t>1) </a:t>
            </a:r>
            <a:endParaRPr lang="en-US" sz="4000" dirty="0">
              <a:solidFill>
                <a:srgbClr val="01E08C"/>
              </a:solidFill>
            </a:endParaRPr>
          </a:p>
        </p:txBody>
      </p:sp>
      <p:sp>
        <p:nvSpPr>
          <p:cNvPr id="21" name="CuadroTexto 20">
            <a:extLst>
              <a:ext uri="{FF2B5EF4-FFF2-40B4-BE49-F238E27FC236}">
                <a16:creationId xmlns:a16="http://schemas.microsoft.com/office/drawing/2014/main" id="{48A5BD34-5876-644B-81D3-1F0B0FF949F4}"/>
              </a:ext>
            </a:extLst>
          </p:cNvPr>
          <p:cNvSpPr txBox="1"/>
          <p:nvPr/>
        </p:nvSpPr>
        <p:spPr>
          <a:xfrm>
            <a:off x="1094925" y="9128089"/>
            <a:ext cx="1018184" cy="486352"/>
          </a:xfrm>
          <a:prstGeom prst="rect">
            <a:avLst/>
          </a:prstGeom>
          <a:noFill/>
        </p:spPr>
        <p:txBody>
          <a:bodyPr wrap="square">
            <a:spAutoFit/>
          </a:bodyPr>
          <a:lstStyle/>
          <a:p>
            <a:pPr marL="0" indent="0" algn="l">
              <a:lnSpc>
                <a:spcPts val="2625"/>
              </a:lnSpc>
              <a:buNone/>
            </a:pPr>
            <a:r>
              <a:rPr lang="en-US" sz="4000" b="1" dirty="0">
                <a:solidFill>
                  <a:srgbClr val="01E08C"/>
                </a:solidFill>
                <a:latin typeface="DM Sans Bold" pitchFamily="34" charset="0"/>
                <a:ea typeface="DM Sans Bold" pitchFamily="34" charset="-122"/>
                <a:cs typeface="DM Sans Bold" pitchFamily="34" charset="-120"/>
              </a:rPr>
              <a:t>2) </a:t>
            </a:r>
            <a:endParaRPr lang="en-US" sz="4000" dirty="0">
              <a:solidFill>
                <a:srgbClr val="01E08C"/>
              </a:solidFill>
            </a:endParaRPr>
          </a:p>
        </p:txBody>
      </p:sp>
      <p:sp>
        <p:nvSpPr>
          <p:cNvPr id="22" name="CuadroTexto 21">
            <a:extLst>
              <a:ext uri="{FF2B5EF4-FFF2-40B4-BE49-F238E27FC236}">
                <a16:creationId xmlns:a16="http://schemas.microsoft.com/office/drawing/2014/main" id="{F9FD5F43-A9B6-2749-9184-F76F333E3355}"/>
              </a:ext>
            </a:extLst>
          </p:cNvPr>
          <p:cNvSpPr txBox="1"/>
          <p:nvPr/>
        </p:nvSpPr>
        <p:spPr>
          <a:xfrm>
            <a:off x="1838667" y="6738814"/>
            <a:ext cx="5948182" cy="634341"/>
          </a:xfrm>
          <a:prstGeom prst="rect">
            <a:avLst/>
          </a:prstGeom>
          <a:noFill/>
        </p:spPr>
        <p:txBody>
          <a:bodyPr wrap="square">
            <a:spAutoFit/>
          </a:bodyPr>
          <a:lstStyle/>
          <a:p>
            <a:pPr algn="just">
              <a:lnSpc>
                <a:spcPct val="115000"/>
              </a:lnSpc>
            </a:pPr>
            <a:r>
              <a:rPr lang="en-US" sz="3200" b="1" dirty="0">
                <a:solidFill>
                  <a:srgbClr val="000000"/>
                </a:solidFill>
                <a:effectLst/>
                <a:latin typeface="DM Sans" pitchFamily="2" charset="77"/>
                <a:ea typeface="Times New Roman" panose="02020603050405020304" pitchFamily="18" charset="0"/>
                <a:cs typeface="Times New Roman" panose="02020603050405020304" pitchFamily="18" charset="0"/>
              </a:rPr>
              <a:t>Content creation and design.</a:t>
            </a:r>
            <a:endParaRPr lang="es-MX" sz="3200" b="1" dirty="0">
              <a:effectLst/>
              <a:latin typeface="DM Sans" pitchFamily="2" charset="77"/>
              <a:ea typeface="Calibri" panose="020F0502020204030204" pitchFamily="34" charset="0"/>
              <a:cs typeface="Times New Roman" panose="02020603050405020304" pitchFamily="18" charset="0"/>
            </a:endParaRPr>
          </a:p>
        </p:txBody>
      </p:sp>
      <p:sp>
        <p:nvSpPr>
          <p:cNvPr id="23" name="CuadroTexto 22">
            <a:extLst>
              <a:ext uri="{FF2B5EF4-FFF2-40B4-BE49-F238E27FC236}">
                <a16:creationId xmlns:a16="http://schemas.microsoft.com/office/drawing/2014/main" id="{FD1F63CC-5BC4-E841-A14D-53A128656C39}"/>
              </a:ext>
            </a:extLst>
          </p:cNvPr>
          <p:cNvSpPr txBox="1"/>
          <p:nvPr/>
        </p:nvSpPr>
        <p:spPr>
          <a:xfrm>
            <a:off x="1800890" y="8852209"/>
            <a:ext cx="6908302" cy="634341"/>
          </a:xfrm>
          <a:prstGeom prst="rect">
            <a:avLst/>
          </a:prstGeom>
          <a:noFill/>
        </p:spPr>
        <p:txBody>
          <a:bodyPr wrap="square">
            <a:spAutoFit/>
          </a:bodyPr>
          <a:lstStyle/>
          <a:p>
            <a:pPr>
              <a:lnSpc>
                <a:spcPct val="115000"/>
              </a:lnSpc>
            </a:pPr>
            <a:r>
              <a:rPr lang="en-US" sz="3200" b="1" dirty="0">
                <a:solidFill>
                  <a:srgbClr val="000000"/>
                </a:solidFill>
                <a:effectLst/>
                <a:latin typeface="DM Sans" pitchFamily="2" charset="77"/>
                <a:ea typeface="Times New Roman" panose="02020603050405020304" pitchFamily="18" charset="0"/>
                <a:cs typeface="Times New Roman" panose="02020603050405020304" pitchFamily="18" charset="0"/>
              </a:rPr>
              <a:t>Implementation.</a:t>
            </a:r>
            <a:endParaRPr lang="es-MX" sz="3200" b="1" dirty="0">
              <a:effectLst/>
              <a:latin typeface="DM Sans" pitchFamily="2" charset="77"/>
              <a:ea typeface="Calibri" panose="020F0502020204030204" pitchFamily="34" charset="0"/>
              <a:cs typeface="Times New Roman" panose="02020603050405020304" pitchFamily="18" charset="0"/>
            </a:endParaRPr>
          </a:p>
        </p:txBody>
      </p:sp>
      <p:sp>
        <p:nvSpPr>
          <p:cNvPr id="24" name="CuadroTexto 23">
            <a:extLst>
              <a:ext uri="{FF2B5EF4-FFF2-40B4-BE49-F238E27FC236}">
                <a16:creationId xmlns:a16="http://schemas.microsoft.com/office/drawing/2014/main" id="{0045BB83-8AB6-F245-879A-E9A4103284B4}"/>
              </a:ext>
            </a:extLst>
          </p:cNvPr>
          <p:cNvSpPr txBox="1"/>
          <p:nvPr/>
        </p:nvSpPr>
        <p:spPr>
          <a:xfrm>
            <a:off x="9524446" y="6584167"/>
            <a:ext cx="8203115" cy="1348318"/>
          </a:xfrm>
          <a:prstGeom prst="rect">
            <a:avLst/>
          </a:prstGeom>
          <a:noFill/>
        </p:spPr>
        <p:txBody>
          <a:bodyPr wrap="square">
            <a:spAutoFit/>
          </a:bodyPr>
          <a:lstStyle/>
          <a:p>
            <a:pPr algn="just">
              <a:lnSpc>
                <a:spcPct val="115000"/>
              </a:lnSpc>
            </a:pPr>
            <a:r>
              <a:rPr lang="en-US" sz="2400" dirty="0">
                <a:latin typeface="DM Sans" pitchFamily="2" charset="77"/>
                <a:ea typeface="Calibri" panose="020F0502020204030204" pitchFamily="34" charset="0"/>
                <a:cs typeface="Times New Roman" panose="02020603050405020304" pitchFamily="18" charset="0"/>
              </a:rPr>
              <a:t>G</a:t>
            </a:r>
            <a:r>
              <a:rPr lang="en-US" sz="2400" dirty="0">
                <a:effectLst/>
                <a:latin typeface="DM Sans" pitchFamily="2" charset="77"/>
                <a:ea typeface="Calibri" panose="020F0502020204030204" pitchFamily="34" charset="0"/>
                <a:cs typeface="Times New Roman" panose="02020603050405020304" pitchFamily="18" charset="0"/>
              </a:rPr>
              <a:t>enerate the didactic and pedagogical material necessary to teach a seminar on climate change and human rights for law students.</a:t>
            </a:r>
            <a:endParaRPr lang="es-MX" sz="2400" dirty="0">
              <a:effectLst/>
              <a:latin typeface="DM Sans" pitchFamily="2" charset="77"/>
              <a:ea typeface="Calibri" panose="020F0502020204030204" pitchFamily="34" charset="0"/>
              <a:cs typeface="Times New Roman" panose="02020603050405020304" pitchFamily="18" charset="0"/>
            </a:endParaRPr>
          </a:p>
        </p:txBody>
      </p:sp>
      <p:cxnSp>
        <p:nvCxnSpPr>
          <p:cNvPr id="5" name="Conector recto de flecha 4">
            <a:extLst>
              <a:ext uri="{FF2B5EF4-FFF2-40B4-BE49-F238E27FC236}">
                <a16:creationId xmlns:a16="http://schemas.microsoft.com/office/drawing/2014/main" id="{DE5E938F-2F93-E44A-BC1D-4E244706A571}"/>
              </a:ext>
            </a:extLst>
          </p:cNvPr>
          <p:cNvCxnSpPr>
            <a:cxnSpLocks/>
          </p:cNvCxnSpPr>
          <p:nvPr/>
        </p:nvCxnSpPr>
        <p:spPr>
          <a:xfrm>
            <a:off x="7949971" y="7055984"/>
            <a:ext cx="1518442" cy="0"/>
          </a:xfrm>
          <a:prstGeom prst="straightConnector1">
            <a:avLst/>
          </a:prstGeom>
          <a:ln w="57150">
            <a:solidFill>
              <a:srgbClr val="01E08C"/>
            </a:solidFill>
            <a:tailEnd type="triangle"/>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27" name="CuadroTexto 26">
            <a:extLst>
              <a:ext uri="{FF2B5EF4-FFF2-40B4-BE49-F238E27FC236}">
                <a16:creationId xmlns:a16="http://schemas.microsoft.com/office/drawing/2014/main" id="{85879F71-ECF1-D148-81E2-28439BAC59FE}"/>
              </a:ext>
            </a:extLst>
          </p:cNvPr>
          <p:cNvSpPr txBox="1"/>
          <p:nvPr/>
        </p:nvSpPr>
        <p:spPr>
          <a:xfrm>
            <a:off x="9524445" y="8391527"/>
            <a:ext cx="8203115" cy="2130007"/>
          </a:xfrm>
          <a:prstGeom prst="rect">
            <a:avLst/>
          </a:prstGeom>
          <a:noFill/>
        </p:spPr>
        <p:txBody>
          <a:bodyPr wrap="square">
            <a:spAutoFit/>
          </a:bodyPr>
          <a:lstStyle/>
          <a:p>
            <a:pPr algn="just">
              <a:lnSpc>
                <a:spcPct val="115000"/>
              </a:lnSpc>
            </a:pPr>
            <a:r>
              <a:rPr lang="en-US" sz="2400" dirty="0">
                <a:effectLst/>
                <a:latin typeface="DM Sans" pitchFamily="2" charset="77"/>
                <a:ea typeface="Calibri" panose="020F0502020204030204" pitchFamily="34" charset="0"/>
                <a:cs typeface="Times New Roman" panose="02020603050405020304" pitchFamily="18" charset="0"/>
              </a:rPr>
              <a:t>Collaboration with law universities in Mexico. Implementation of the seminar on climate change and human rights for young generations aimed at law students.</a:t>
            </a:r>
            <a:endParaRPr lang="es-MX" sz="2400" dirty="0">
              <a:effectLst/>
              <a:latin typeface="DM Sans" pitchFamily="2" charset="77"/>
              <a:ea typeface="Calibri" panose="020F0502020204030204" pitchFamily="34" charset="0"/>
              <a:cs typeface="Times New Roman" panose="02020603050405020304" pitchFamily="18" charset="0"/>
            </a:endParaRPr>
          </a:p>
          <a:p>
            <a:pPr>
              <a:lnSpc>
                <a:spcPct val="115000"/>
              </a:lnSpc>
            </a:pPr>
            <a:endParaRPr lang="es-MX" sz="2000" dirty="0">
              <a:effectLst/>
              <a:latin typeface="DM Sans" pitchFamily="2" charset="77"/>
              <a:ea typeface="Calibri" panose="020F0502020204030204" pitchFamily="34" charset="0"/>
              <a:cs typeface="Times New Roman" panose="02020603050405020304" pitchFamily="18" charset="0"/>
            </a:endParaRPr>
          </a:p>
        </p:txBody>
      </p:sp>
      <p:cxnSp>
        <p:nvCxnSpPr>
          <p:cNvPr id="28" name="Conector recto de flecha 27">
            <a:extLst>
              <a:ext uri="{FF2B5EF4-FFF2-40B4-BE49-F238E27FC236}">
                <a16:creationId xmlns:a16="http://schemas.microsoft.com/office/drawing/2014/main" id="{A42D5111-D454-F543-AD6D-DF761B881FC6}"/>
              </a:ext>
            </a:extLst>
          </p:cNvPr>
          <p:cNvCxnSpPr>
            <a:cxnSpLocks/>
          </p:cNvCxnSpPr>
          <p:nvPr/>
        </p:nvCxnSpPr>
        <p:spPr>
          <a:xfrm>
            <a:off x="5422422" y="9142505"/>
            <a:ext cx="3844547" cy="0"/>
          </a:xfrm>
          <a:prstGeom prst="straightConnector1">
            <a:avLst/>
          </a:prstGeom>
          <a:ln w="57150">
            <a:solidFill>
              <a:srgbClr val="01E08C"/>
            </a:solidFill>
            <a:tailEnd type="triangle"/>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pic>
        <p:nvPicPr>
          <p:cNvPr id="30" name="Image 2" descr="preencoded.png">
            <a:extLst>
              <a:ext uri="{FF2B5EF4-FFF2-40B4-BE49-F238E27FC236}">
                <a16:creationId xmlns:a16="http://schemas.microsoft.com/office/drawing/2014/main" id="{661581DC-D224-8941-A056-5CC1BD9065D6}"/>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274936" y="1698767"/>
            <a:ext cx="4844067" cy="300906"/>
          </a:xfrm>
          <a:prstGeom prst="rect">
            <a:avLst/>
          </a:prstGeom>
        </p:spPr>
      </p:pic>
      <p:sp>
        <p:nvSpPr>
          <p:cNvPr id="13" name="Text 5"/>
          <p:cNvSpPr/>
          <p:nvPr/>
        </p:nvSpPr>
        <p:spPr>
          <a:xfrm>
            <a:off x="1428750" y="1372970"/>
            <a:ext cx="9885527" cy="434390"/>
          </a:xfrm>
          <a:prstGeom prst="rect">
            <a:avLst/>
          </a:prstGeom>
          <a:noFill/>
          <a:ln/>
        </p:spPr>
        <p:txBody>
          <a:bodyPr wrap="square" lIns="0" tIns="0" rIns="0" bIns="0" rtlCol="0" anchor="ctr"/>
          <a:lstStyle/>
          <a:p>
            <a:pPr marL="0" indent="0" algn="l">
              <a:lnSpc>
                <a:spcPts val="4425"/>
              </a:lnSpc>
              <a:buNone/>
            </a:pPr>
            <a:r>
              <a:rPr lang="en-US" sz="3750" b="1" dirty="0">
                <a:solidFill>
                  <a:srgbClr val="000000"/>
                </a:solidFill>
                <a:latin typeface="DM Sans Bold" pitchFamily="34" charset="0"/>
                <a:ea typeface="DM Sans Bold" pitchFamily="34" charset="-122"/>
                <a:cs typeface="DM Sans Bold" pitchFamily="34" charset="-120"/>
              </a:rPr>
              <a:t>The solution:</a:t>
            </a:r>
            <a:endParaRPr lang="en-US" sz="3750" dirty="0"/>
          </a:p>
        </p:txBody>
      </p:sp>
    </p:spTree>
    <p:extLst>
      <p:ext uri="{BB962C8B-B14F-4D97-AF65-F5344CB8AC3E}">
        <p14:creationId xmlns:p14="http://schemas.microsoft.com/office/powerpoint/2010/main" val="2790832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10287000"/>
          </a:xfrm>
          <a:prstGeom prst="rect">
            <a:avLst/>
          </a:prstGeom>
        </p:spPr>
      </p:pic>
      <p:pic>
        <p:nvPicPr>
          <p:cNvPr id="6" name="Image 4"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5118445" y="770349"/>
            <a:ext cx="2411550" cy="1178592"/>
          </a:xfrm>
          <a:prstGeom prst="rect">
            <a:avLst/>
          </a:prstGeom>
        </p:spPr>
      </p:pic>
      <p:sp>
        <p:nvSpPr>
          <p:cNvPr id="10" name="Text 2"/>
          <p:cNvSpPr/>
          <p:nvPr/>
        </p:nvSpPr>
        <p:spPr>
          <a:xfrm>
            <a:off x="2476500" y="7363998"/>
            <a:ext cx="5550696" cy="1239461"/>
          </a:xfrm>
          <a:prstGeom prst="rect">
            <a:avLst/>
          </a:prstGeom>
          <a:noFill/>
          <a:ln/>
        </p:spPr>
        <p:txBody>
          <a:bodyPr wrap="square" lIns="0" tIns="0" rIns="0" bIns="0" rtlCol="0" anchor="t"/>
          <a:lstStyle/>
          <a:p>
            <a:pPr marL="0" indent="0" algn="l">
              <a:lnSpc>
                <a:spcPts val="4425"/>
              </a:lnSpc>
              <a:buNone/>
            </a:pPr>
            <a:endParaRPr lang="en-US" sz="3750" dirty="0"/>
          </a:p>
        </p:txBody>
      </p:sp>
      <p:sp>
        <p:nvSpPr>
          <p:cNvPr id="11" name="Text 3"/>
          <p:cNvSpPr/>
          <p:nvPr/>
        </p:nvSpPr>
        <p:spPr>
          <a:xfrm>
            <a:off x="1428750" y="7363998"/>
            <a:ext cx="1063589" cy="705746"/>
          </a:xfrm>
          <a:prstGeom prst="rect">
            <a:avLst/>
          </a:prstGeom>
          <a:noFill/>
          <a:ln/>
        </p:spPr>
        <p:txBody>
          <a:bodyPr wrap="square" lIns="0" tIns="0" rIns="0" bIns="0" rtlCol="0" anchor="t"/>
          <a:lstStyle/>
          <a:p>
            <a:pPr marL="0" indent="0" algn="l">
              <a:lnSpc>
                <a:spcPts val="4425"/>
              </a:lnSpc>
              <a:buNone/>
            </a:pPr>
            <a:endParaRPr lang="en-US" sz="3750" dirty="0"/>
          </a:p>
        </p:txBody>
      </p:sp>
      <p:sp>
        <p:nvSpPr>
          <p:cNvPr id="16" name="CuadroTexto 15">
            <a:extLst>
              <a:ext uri="{FF2B5EF4-FFF2-40B4-BE49-F238E27FC236}">
                <a16:creationId xmlns:a16="http://schemas.microsoft.com/office/drawing/2014/main" id="{F677389E-F106-574D-ACA8-060D1CF9C407}"/>
              </a:ext>
            </a:extLst>
          </p:cNvPr>
          <p:cNvSpPr txBox="1"/>
          <p:nvPr/>
        </p:nvSpPr>
        <p:spPr>
          <a:xfrm>
            <a:off x="1171969" y="2550584"/>
            <a:ext cx="15944061" cy="3465885"/>
          </a:xfrm>
          <a:prstGeom prst="rect">
            <a:avLst/>
          </a:prstGeom>
          <a:noFill/>
        </p:spPr>
        <p:txBody>
          <a:bodyPr wrap="square">
            <a:spAutoFit/>
          </a:bodyPr>
          <a:lstStyle/>
          <a:p>
            <a:pPr algn="just">
              <a:lnSpc>
                <a:spcPct val="115000"/>
              </a:lnSpc>
            </a:pPr>
            <a:r>
              <a:rPr lang="es-MX" sz="3200" dirty="0">
                <a:solidFill>
                  <a:srgbClr val="000000"/>
                </a:solidFill>
                <a:latin typeface="DM Sans" pitchFamily="2" charset="77"/>
              </a:rPr>
              <a:t>W</a:t>
            </a:r>
            <a:r>
              <a:rPr lang="es-MX" sz="3200" i="0" dirty="0">
                <a:solidFill>
                  <a:srgbClr val="000000"/>
                </a:solidFill>
                <a:effectLst/>
                <a:latin typeface="DM Sans" pitchFamily="2" charset="77"/>
              </a:rPr>
              <a:t>e successfully designed the first manual in Mexico for teaching law at universities with a climate change and nature perspective. </a:t>
            </a:r>
            <a:endParaRPr lang="en-US" sz="3200" dirty="0">
              <a:latin typeface="DM Sans" pitchFamily="2" charset="77"/>
              <a:ea typeface="Calibri" panose="020F0502020204030204" pitchFamily="34" charset="0"/>
              <a:cs typeface="Times New Roman" panose="02020603050405020304" pitchFamily="18" charset="0"/>
            </a:endParaRPr>
          </a:p>
          <a:p>
            <a:pPr algn="just">
              <a:lnSpc>
                <a:spcPct val="115000"/>
              </a:lnSpc>
            </a:pPr>
            <a:endParaRPr lang="en-US" sz="3200" dirty="0">
              <a:latin typeface="DM Sans" pitchFamily="2" charset="77"/>
              <a:ea typeface="Calibri" panose="020F0502020204030204" pitchFamily="34" charset="0"/>
              <a:cs typeface="Times New Roman" panose="02020603050405020304" pitchFamily="18" charset="0"/>
            </a:endParaRPr>
          </a:p>
          <a:p>
            <a:pPr algn="just">
              <a:lnSpc>
                <a:spcPct val="115000"/>
              </a:lnSpc>
            </a:pPr>
            <a:endParaRPr lang="en-US" sz="3200" dirty="0">
              <a:effectLst/>
              <a:latin typeface="DM Sans" pitchFamily="2" charset="77"/>
              <a:ea typeface="Calibri" panose="020F0502020204030204" pitchFamily="34" charset="0"/>
              <a:cs typeface="Times New Roman" panose="02020603050405020304" pitchFamily="18" charset="0"/>
            </a:endParaRPr>
          </a:p>
          <a:p>
            <a:pPr algn="just">
              <a:lnSpc>
                <a:spcPct val="115000"/>
              </a:lnSpc>
            </a:pPr>
            <a:endParaRPr lang="en-US" sz="3200" dirty="0">
              <a:latin typeface="DM Sans" pitchFamily="2" charset="77"/>
              <a:ea typeface="Calibri" panose="020F0502020204030204" pitchFamily="34" charset="0"/>
              <a:cs typeface="Times New Roman" panose="02020603050405020304" pitchFamily="18" charset="0"/>
            </a:endParaRPr>
          </a:p>
          <a:p>
            <a:pPr algn="just">
              <a:lnSpc>
                <a:spcPct val="115000"/>
              </a:lnSpc>
            </a:pPr>
            <a:endParaRPr lang="es-MX" sz="3200" dirty="0">
              <a:effectLst/>
              <a:latin typeface="DM Sans" pitchFamily="2" charset="77"/>
              <a:ea typeface="Calibri" panose="020F0502020204030204" pitchFamily="34" charset="0"/>
              <a:cs typeface="Times New Roman" panose="02020603050405020304" pitchFamily="18" charset="0"/>
            </a:endParaRPr>
          </a:p>
        </p:txBody>
      </p:sp>
      <p:pic>
        <p:nvPicPr>
          <p:cNvPr id="30" name="Image 2" descr="preencoded.png">
            <a:extLst>
              <a:ext uri="{FF2B5EF4-FFF2-40B4-BE49-F238E27FC236}">
                <a16:creationId xmlns:a16="http://schemas.microsoft.com/office/drawing/2014/main" id="{661581DC-D224-8941-A056-5CC1BD9065D6}"/>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274936" y="1698767"/>
            <a:ext cx="4844067" cy="300906"/>
          </a:xfrm>
          <a:prstGeom prst="rect">
            <a:avLst/>
          </a:prstGeom>
        </p:spPr>
      </p:pic>
      <p:sp>
        <p:nvSpPr>
          <p:cNvPr id="13" name="Text 5"/>
          <p:cNvSpPr/>
          <p:nvPr/>
        </p:nvSpPr>
        <p:spPr>
          <a:xfrm>
            <a:off x="1428750" y="1372970"/>
            <a:ext cx="9885527" cy="434390"/>
          </a:xfrm>
          <a:prstGeom prst="rect">
            <a:avLst/>
          </a:prstGeom>
          <a:noFill/>
          <a:ln/>
        </p:spPr>
        <p:txBody>
          <a:bodyPr wrap="square" lIns="0" tIns="0" rIns="0" bIns="0" rtlCol="0" anchor="ctr"/>
          <a:lstStyle/>
          <a:p>
            <a:pPr marL="0" indent="0" algn="l">
              <a:lnSpc>
                <a:spcPts val="4425"/>
              </a:lnSpc>
              <a:buNone/>
            </a:pPr>
            <a:r>
              <a:rPr lang="en-US" sz="3750" b="1" dirty="0">
                <a:solidFill>
                  <a:srgbClr val="000000"/>
                </a:solidFill>
                <a:latin typeface="DM Sans Bold" pitchFamily="34" charset="0"/>
                <a:ea typeface="DM Sans Bold" pitchFamily="34" charset="-122"/>
                <a:cs typeface="DM Sans Bold" pitchFamily="34" charset="-120"/>
              </a:rPr>
              <a:t>What have we achieved so far?</a:t>
            </a:r>
            <a:endParaRPr lang="en-US" sz="3750" dirty="0"/>
          </a:p>
        </p:txBody>
      </p:sp>
      <p:pic>
        <p:nvPicPr>
          <p:cNvPr id="8" name="Imagen 7">
            <a:extLst>
              <a:ext uri="{FF2B5EF4-FFF2-40B4-BE49-F238E27FC236}">
                <a16:creationId xmlns:a16="http://schemas.microsoft.com/office/drawing/2014/main" id="{8A1D3061-2780-EB44-8730-4C3120E379C5}"/>
              </a:ext>
            </a:extLst>
          </p:cNvPr>
          <p:cNvPicPr>
            <a:picLocks noChangeAspect="1"/>
          </p:cNvPicPr>
          <p:nvPr/>
        </p:nvPicPr>
        <p:blipFill>
          <a:blip r:embed="rId9"/>
          <a:stretch>
            <a:fillRect/>
          </a:stretch>
        </p:blipFill>
        <p:spPr>
          <a:xfrm>
            <a:off x="5251848" y="4209109"/>
            <a:ext cx="7577148" cy="5358243"/>
          </a:xfrm>
          <a:prstGeom prst="rect">
            <a:avLst/>
          </a:prstGeom>
        </p:spPr>
      </p:pic>
    </p:spTree>
    <p:extLst>
      <p:ext uri="{BB962C8B-B14F-4D97-AF65-F5344CB8AC3E}">
        <p14:creationId xmlns:p14="http://schemas.microsoft.com/office/powerpoint/2010/main" val="3912158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10287000"/>
          </a:xfrm>
          <a:prstGeom prst="rect">
            <a:avLst/>
          </a:prstGeom>
        </p:spPr>
      </p:pic>
      <p:pic>
        <p:nvPicPr>
          <p:cNvPr id="6" name="Image 4"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5118445" y="770349"/>
            <a:ext cx="2411550" cy="1178592"/>
          </a:xfrm>
          <a:prstGeom prst="rect">
            <a:avLst/>
          </a:prstGeom>
        </p:spPr>
      </p:pic>
      <p:sp>
        <p:nvSpPr>
          <p:cNvPr id="10" name="Text 2"/>
          <p:cNvSpPr/>
          <p:nvPr/>
        </p:nvSpPr>
        <p:spPr>
          <a:xfrm>
            <a:off x="2476500" y="7363998"/>
            <a:ext cx="5550696" cy="1239461"/>
          </a:xfrm>
          <a:prstGeom prst="rect">
            <a:avLst/>
          </a:prstGeom>
          <a:noFill/>
          <a:ln/>
        </p:spPr>
        <p:txBody>
          <a:bodyPr wrap="square" lIns="0" tIns="0" rIns="0" bIns="0" rtlCol="0" anchor="t"/>
          <a:lstStyle/>
          <a:p>
            <a:pPr marL="0" indent="0" algn="l">
              <a:lnSpc>
                <a:spcPts val="4425"/>
              </a:lnSpc>
              <a:buNone/>
            </a:pPr>
            <a:endParaRPr lang="en-US" sz="3750" dirty="0"/>
          </a:p>
        </p:txBody>
      </p:sp>
      <p:sp>
        <p:nvSpPr>
          <p:cNvPr id="11" name="Text 3"/>
          <p:cNvSpPr/>
          <p:nvPr/>
        </p:nvSpPr>
        <p:spPr>
          <a:xfrm>
            <a:off x="1428750" y="7363998"/>
            <a:ext cx="1063589" cy="705746"/>
          </a:xfrm>
          <a:prstGeom prst="rect">
            <a:avLst/>
          </a:prstGeom>
          <a:noFill/>
          <a:ln/>
        </p:spPr>
        <p:txBody>
          <a:bodyPr wrap="square" lIns="0" tIns="0" rIns="0" bIns="0" rtlCol="0" anchor="t"/>
          <a:lstStyle/>
          <a:p>
            <a:pPr marL="0" indent="0" algn="l">
              <a:lnSpc>
                <a:spcPts val="4425"/>
              </a:lnSpc>
              <a:buNone/>
            </a:pPr>
            <a:endParaRPr lang="en-US" sz="3750" dirty="0"/>
          </a:p>
        </p:txBody>
      </p:sp>
      <p:sp>
        <p:nvSpPr>
          <p:cNvPr id="16" name="CuadroTexto 15">
            <a:extLst>
              <a:ext uri="{FF2B5EF4-FFF2-40B4-BE49-F238E27FC236}">
                <a16:creationId xmlns:a16="http://schemas.microsoft.com/office/drawing/2014/main" id="{F677389E-F106-574D-ACA8-060D1CF9C407}"/>
              </a:ext>
            </a:extLst>
          </p:cNvPr>
          <p:cNvSpPr txBox="1"/>
          <p:nvPr/>
        </p:nvSpPr>
        <p:spPr>
          <a:xfrm>
            <a:off x="1223062" y="2902168"/>
            <a:ext cx="15944061" cy="3465885"/>
          </a:xfrm>
          <a:prstGeom prst="rect">
            <a:avLst/>
          </a:prstGeom>
          <a:noFill/>
        </p:spPr>
        <p:txBody>
          <a:bodyPr wrap="square">
            <a:spAutoFit/>
          </a:bodyPr>
          <a:lstStyle/>
          <a:p>
            <a:pPr algn="just">
              <a:lnSpc>
                <a:spcPct val="115000"/>
              </a:lnSpc>
            </a:pPr>
            <a:r>
              <a:rPr lang="es-MX" sz="3200" i="0" dirty="0">
                <a:solidFill>
                  <a:srgbClr val="000000"/>
                </a:solidFill>
                <a:effectLst/>
                <a:latin typeface="DM Sans" pitchFamily="2" charset="77"/>
              </a:rPr>
              <a:t>Now that we have the first climate justice seminar for law students in Mexico ready, we will approach universities and law professors to create alliances and implement the next phase of the project in three law universities.  </a:t>
            </a:r>
            <a:endParaRPr lang="en-US" sz="3200" dirty="0">
              <a:latin typeface="DM Sans" pitchFamily="2" charset="77"/>
              <a:ea typeface="Calibri" panose="020F0502020204030204" pitchFamily="34" charset="0"/>
              <a:cs typeface="Times New Roman" panose="02020603050405020304" pitchFamily="18" charset="0"/>
            </a:endParaRPr>
          </a:p>
          <a:p>
            <a:pPr algn="just">
              <a:lnSpc>
                <a:spcPct val="115000"/>
              </a:lnSpc>
            </a:pPr>
            <a:endParaRPr lang="en-US" sz="3200" dirty="0">
              <a:effectLst/>
              <a:latin typeface="DM Sans" pitchFamily="2" charset="77"/>
              <a:ea typeface="Calibri" panose="020F0502020204030204" pitchFamily="34" charset="0"/>
              <a:cs typeface="Times New Roman" panose="02020603050405020304" pitchFamily="18" charset="0"/>
            </a:endParaRPr>
          </a:p>
          <a:p>
            <a:pPr algn="just">
              <a:lnSpc>
                <a:spcPct val="115000"/>
              </a:lnSpc>
            </a:pPr>
            <a:endParaRPr lang="en-US" sz="3200" dirty="0">
              <a:latin typeface="DM Sans" pitchFamily="2" charset="77"/>
              <a:ea typeface="Calibri" panose="020F0502020204030204" pitchFamily="34" charset="0"/>
              <a:cs typeface="Times New Roman" panose="02020603050405020304" pitchFamily="18" charset="0"/>
            </a:endParaRPr>
          </a:p>
          <a:p>
            <a:pPr algn="just">
              <a:lnSpc>
                <a:spcPct val="115000"/>
              </a:lnSpc>
            </a:pPr>
            <a:endParaRPr lang="es-MX" sz="3200" dirty="0">
              <a:effectLst/>
              <a:latin typeface="DM Sans" pitchFamily="2" charset="77"/>
              <a:ea typeface="Calibri" panose="020F0502020204030204" pitchFamily="34" charset="0"/>
              <a:cs typeface="Times New Roman" panose="02020603050405020304" pitchFamily="18" charset="0"/>
            </a:endParaRPr>
          </a:p>
        </p:txBody>
      </p:sp>
      <p:pic>
        <p:nvPicPr>
          <p:cNvPr id="30" name="Image 2" descr="preencoded.png">
            <a:extLst>
              <a:ext uri="{FF2B5EF4-FFF2-40B4-BE49-F238E27FC236}">
                <a16:creationId xmlns:a16="http://schemas.microsoft.com/office/drawing/2014/main" id="{661581DC-D224-8941-A056-5CC1BD9065D6}"/>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274936" y="1698767"/>
            <a:ext cx="4844067" cy="300906"/>
          </a:xfrm>
          <a:prstGeom prst="rect">
            <a:avLst/>
          </a:prstGeom>
        </p:spPr>
      </p:pic>
      <p:sp>
        <p:nvSpPr>
          <p:cNvPr id="13" name="Text 5"/>
          <p:cNvSpPr/>
          <p:nvPr/>
        </p:nvSpPr>
        <p:spPr>
          <a:xfrm>
            <a:off x="1428750" y="1372970"/>
            <a:ext cx="9885527" cy="434390"/>
          </a:xfrm>
          <a:prstGeom prst="rect">
            <a:avLst/>
          </a:prstGeom>
          <a:noFill/>
          <a:ln/>
        </p:spPr>
        <p:txBody>
          <a:bodyPr wrap="square" lIns="0" tIns="0" rIns="0" bIns="0" rtlCol="0" anchor="ctr"/>
          <a:lstStyle/>
          <a:p>
            <a:pPr marL="0" indent="0" algn="l">
              <a:lnSpc>
                <a:spcPts val="4425"/>
              </a:lnSpc>
              <a:buNone/>
            </a:pPr>
            <a:r>
              <a:rPr lang="en-US" sz="3750" b="1" dirty="0">
                <a:solidFill>
                  <a:srgbClr val="000000"/>
                </a:solidFill>
                <a:latin typeface="DM Sans Bold" pitchFamily="34" charset="0"/>
                <a:ea typeface="DM Sans Bold" pitchFamily="34" charset="-122"/>
                <a:cs typeface="DM Sans Bold" pitchFamily="34" charset="-120"/>
              </a:rPr>
              <a:t>What is next?</a:t>
            </a:r>
            <a:endParaRPr lang="en-US" sz="3750" dirty="0"/>
          </a:p>
        </p:txBody>
      </p:sp>
      <p:pic>
        <p:nvPicPr>
          <p:cNvPr id="4" name="Imagen 3">
            <a:extLst>
              <a:ext uri="{FF2B5EF4-FFF2-40B4-BE49-F238E27FC236}">
                <a16:creationId xmlns:a16="http://schemas.microsoft.com/office/drawing/2014/main" id="{F1ADF508-9C0B-1F41-BDAC-A5F43605802B}"/>
              </a:ext>
            </a:extLst>
          </p:cNvPr>
          <p:cNvPicPr>
            <a:picLocks noChangeAspect="1"/>
          </p:cNvPicPr>
          <p:nvPr/>
        </p:nvPicPr>
        <p:blipFill>
          <a:blip r:embed="rId9"/>
          <a:stretch>
            <a:fillRect/>
          </a:stretch>
        </p:blipFill>
        <p:spPr>
          <a:xfrm>
            <a:off x="4968839" y="5052119"/>
            <a:ext cx="8239327" cy="4623757"/>
          </a:xfrm>
          <a:prstGeom prst="rect">
            <a:avLst/>
          </a:prstGeom>
        </p:spPr>
      </p:pic>
    </p:spTree>
    <p:extLst>
      <p:ext uri="{BB962C8B-B14F-4D97-AF65-F5344CB8AC3E}">
        <p14:creationId xmlns:p14="http://schemas.microsoft.com/office/powerpoint/2010/main" val="3430996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10287000"/>
          </a:xfrm>
          <a:prstGeom prst="rect">
            <a:avLst/>
          </a:prstGeom>
        </p:spPr>
      </p:pic>
      <p:pic>
        <p:nvPicPr>
          <p:cNvPr id="10" name="Image 8"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5118445" y="770349"/>
            <a:ext cx="2411555" cy="1178592"/>
          </a:xfrm>
          <a:prstGeom prst="rect">
            <a:avLst/>
          </a:prstGeom>
        </p:spPr>
      </p:pic>
      <p:sp>
        <p:nvSpPr>
          <p:cNvPr id="12" name="Text 0"/>
          <p:cNvSpPr/>
          <p:nvPr/>
        </p:nvSpPr>
        <p:spPr>
          <a:xfrm>
            <a:off x="925758" y="3327570"/>
            <a:ext cx="10489220" cy="5482828"/>
          </a:xfrm>
          <a:prstGeom prst="rect">
            <a:avLst/>
          </a:prstGeom>
          <a:noFill/>
          <a:ln/>
        </p:spPr>
        <p:txBody>
          <a:bodyPr wrap="square" lIns="0" tIns="0" rIns="0" bIns="0" rtlCol="0" anchor="t"/>
          <a:lstStyle/>
          <a:p>
            <a:pPr algn="just">
              <a:lnSpc>
                <a:spcPts val="4425"/>
              </a:lnSpc>
            </a:pPr>
            <a:r>
              <a:rPr lang="es-MX" sz="3600" dirty="0">
                <a:effectLst/>
                <a:latin typeface="DM Sans" pitchFamily="2" charset="77"/>
              </a:rPr>
              <a:t>The potential long-term impact we will achieve is to form a generation of young people who are educated in climate change, with a nature perspective, specifically regarding the regulatory framework in Mexico, in order to ensure that the next generation will know how to defend their environmental rights.</a:t>
            </a:r>
          </a:p>
          <a:p>
            <a:pPr algn="just">
              <a:lnSpc>
                <a:spcPts val="4425"/>
              </a:lnSpc>
            </a:pPr>
            <a:endParaRPr lang="es-MX" sz="3600" dirty="0">
              <a:latin typeface="DM Sans" pitchFamily="2" charset="77"/>
            </a:endParaRPr>
          </a:p>
          <a:p>
            <a:pPr algn="just">
              <a:lnSpc>
                <a:spcPts val="4425"/>
              </a:lnSpc>
            </a:pPr>
            <a:endParaRPr lang="es-MX" sz="3600" dirty="0">
              <a:latin typeface="DM Sans" pitchFamily="2" charset="77"/>
            </a:endParaRPr>
          </a:p>
          <a:p>
            <a:pPr algn="just">
              <a:lnSpc>
                <a:spcPts val="4425"/>
              </a:lnSpc>
            </a:pPr>
            <a:endParaRPr lang="es-MX" sz="3600" dirty="0">
              <a:latin typeface="DM Sans" pitchFamily="2" charset="77"/>
            </a:endParaRPr>
          </a:p>
          <a:p>
            <a:pPr algn="just">
              <a:lnSpc>
                <a:spcPts val="4425"/>
              </a:lnSpc>
            </a:pPr>
            <a:endParaRPr lang="es-MX" sz="3600" dirty="0">
              <a:effectLst/>
              <a:latin typeface="DM Sans" pitchFamily="2" charset="77"/>
            </a:endParaRPr>
          </a:p>
          <a:p>
            <a:pPr algn="just">
              <a:lnSpc>
                <a:spcPts val="4425"/>
              </a:lnSpc>
            </a:pPr>
            <a:endParaRPr lang="es-MX" sz="3600" dirty="0">
              <a:latin typeface="DM Sans" pitchFamily="2" charset="77"/>
            </a:endParaRPr>
          </a:p>
          <a:p>
            <a:pPr algn="just">
              <a:lnSpc>
                <a:spcPts val="4425"/>
              </a:lnSpc>
            </a:pPr>
            <a:r>
              <a:rPr lang="es-MX" sz="4000" dirty="0">
                <a:effectLst/>
                <a:latin typeface="DM Sans" pitchFamily="2" charset="77"/>
              </a:rPr>
              <a:t> </a:t>
            </a:r>
          </a:p>
          <a:p>
            <a:pPr marL="0" indent="0" algn="l">
              <a:lnSpc>
                <a:spcPts val="4425"/>
              </a:lnSpc>
              <a:buNone/>
            </a:pPr>
            <a:endParaRPr lang="en-US" sz="3750" dirty="0">
              <a:latin typeface="DM Sans" pitchFamily="2" charset="77"/>
            </a:endParaRPr>
          </a:p>
        </p:txBody>
      </p:sp>
      <p:pic>
        <p:nvPicPr>
          <p:cNvPr id="21" name="Imagen 20">
            <a:extLst>
              <a:ext uri="{FF2B5EF4-FFF2-40B4-BE49-F238E27FC236}">
                <a16:creationId xmlns:a16="http://schemas.microsoft.com/office/drawing/2014/main" id="{27B89F5C-FD6E-F447-831C-99834BFA5E85}"/>
              </a:ext>
            </a:extLst>
          </p:cNvPr>
          <p:cNvPicPr>
            <a:picLocks noChangeAspect="1"/>
          </p:cNvPicPr>
          <p:nvPr/>
        </p:nvPicPr>
        <p:blipFill>
          <a:blip r:embed="rId7"/>
          <a:stretch>
            <a:fillRect/>
          </a:stretch>
        </p:blipFill>
        <p:spPr>
          <a:xfrm>
            <a:off x="12340735" y="3327570"/>
            <a:ext cx="5555420" cy="4530634"/>
          </a:xfrm>
          <a:prstGeom prst="rect">
            <a:avLst/>
          </a:prstGeom>
        </p:spPr>
      </p:pic>
      <p:pic>
        <p:nvPicPr>
          <p:cNvPr id="22" name="Image 2" descr="preencoded.png">
            <a:extLst>
              <a:ext uri="{FF2B5EF4-FFF2-40B4-BE49-F238E27FC236}">
                <a16:creationId xmlns:a16="http://schemas.microsoft.com/office/drawing/2014/main" id="{5CB2504A-4E98-6249-BB6F-1892D8CF03D3}"/>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1274936" y="1698767"/>
            <a:ext cx="4844067" cy="300906"/>
          </a:xfrm>
          <a:prstGeom prst="rect">
            <a:avLst/>
          </a:prstGeom>
        </p:spPr>
      </p:pic>
      <p:sp>
        <p:nvSpPr>
          <p:cNvPr id="13" name="Text 1"/>
          <p:cNvSpPr/>
          <p:nvPr/>
        </p:nvSpPr>
        <p:spPr>
          <a:xfrm>
            <a:off x="1428750" y="1372970"/>
            <a:ext cx="10335165" cy="434390"/>
          </a:xfrm>
          <a:prstGeom prst="rect">
            <a:avLst/>
          </a:prstGeom>
          <a:noFill/>
          <a:ln/>
        </p:spPr>
        <p:txBody>
          <a:bodyPr wrap="square" lIns="0" tIns="0" rIns="0" bIns="0" rtlCol="0" anchor="ctr"/>
          <a:lstStyle/>
          <a:p>
            <a:pPr marL="0" indent="0" algn="l">
              <a:lnSpc>
                <a:spcPts val="4425"/>
              </a:lnSpc>
              <a:buNone/>
            </a:pPr>
            <a:r>
              <a:rPr lang="en-US" sz="3750" b="1" dirty="0">
                <a:solidFill>
                  <a:srgbClr val="000000"/>
                </a:solidFill>
                <a:latin typeface="DM Sans Bold" pitchFamily="34" charset="0"/>
                <a:ea typeface="DM Sans Bold" pitchFamily="34" charset="-122"/>
              </a:rPr>
              <a:t>Long-Term Project Impact</a:t>
            </a:r>
            <a:endParaRPr lang="en-US" sz="3750" dirty="0"/>
          </a:p>
        </p:txBody>
      </p:sp>
    </p:spTree>
    <p:extLst>
      <p:ext uri="{BB962C8B-B14F-4D97-AF65-F5344CB8AC3E}">
        <p14:creationId xmlns:p14="http://schemas.microsoft.com/office/powerpoint/2010/main" val="3940781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10287000"/>
          </a:xfrm>
          <a:prstGeom prst="rect">
            <a:avLst/>
          </a:prstGeom>
        </p:spPr>
      </p:pic>
      <p:pic>
        <p:nvPicPr>
          <p:cNvPr id="10" name="Image 8"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5118445" y="770349"/>
            <a:ext cx="2411555" cy="1178592"/>
          </a:xfrm>
          <a:prstGeom prst="rect">
            <a:avLst/>
          </a:prstGeom>
        </p:spPr>
      </p:pic>
      <p:pic>
        <p:nvPicPr>
          <p:cNvPr id="22" name="Image 2" descr="preencoded.png">
            <a:extLst>
              <a:ext uri="{FF2B5EF4-FFF2-40B4-BE49-F238E27FC236}">
                <a16:creationId xmlns:a16="http://schemas.microsoft.com/office/drawing/2014/main" id="{5CB2504A-4E98-6249-BB6F-1892D8CF03D3}"/>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274936" y="1698767"/>
            <a:ext cx="4844067" cy="300906"/>
          </a:xfrm>
          <a:prstGeom prst="rect">
            <a:avLst/>
          </a:prstGeom>
        </p:spPr>
      </p:pic>
      <p:sp>
        <p:nvSpPr>
          <p:cNvPr id="13" name="Text 1"/>
          <p:cNvSpPr/>
          <p:nvPr/>
        </p:nvSpPr>
        <p:spPr>
          <a:xfrm>
            <a:off x="1428750" y="1372970"/>
            <a:ext cx="10335165" cy="434390"/>
          </a:xfrm>
          <a:prstGeom prst="rect">
            <a:avLst/>
          </a:prstGeom>
          <a:noFill/>
          <a:ln/>
        </p:spPr>
        <p:txBody>
          <a:bodyPr wrap="square" lIns="0" tIns="0" rIns="0" bIns="0" rtlCol="0" anchor="ctr"/>
          <a:lstStyle/>
          <a:p>
            <a:pPr marL="0" indent="0" algn="l">
              <a:lnSpc>
                <a:spcPts val="4425"/>
              </a:lnSpc>
              <a:buNone/>
            </a:pPr>
            <a:r>
              <a:rPr lang="en-US" sz="3750" b="1" dirty="0">
                <a:solidFill>
                  <a:srgbClr val="000000"/>
                </a:solidFill>
                <a:latin typeface="DM Sans Bold" pitchFamily="34" charset="0"/>
                <a:ea typeface="DM Sans Bold" pitchFamily="34" charset="-122"/>
              </a:rPr>
              <a:t>Long-Term Project Impact</a:t>
            </a:r>
            <a:endParaRPr lang="en-US" sz="3750" dirty="0"/>
          </a:p>
        </p:txBody>
      </p:sp>
      <p:pic>
        <p:nvPicPr>
          <p:cNvPr id="4" name="Imagen 3">
            <a:extLst>
              <a:ext uri="{FF2B5EF4-FFF2-40B4-BE49-F238E27FC236}">
                <a16:creationId xmlns:a16="http://schemas.microsoft.com/office/drawing/2014/main" id="{8498FD31-80D0-E34F-A165-949A767D284F}"/>
              </a:ext>
            </a:extLst>
          </p:cNvPr>
          <p:cNvPicPr>
            <a:picLocks noChangeAspect="1"/>
          </p:cNvPicPr>
          <p:nvPr/>
        </p:nvPicPr>
        <p:blipFill>
          <a:blip r:embed="rId9"/>
          <a:stretch>
            <a:fillRect/>
          </a:stretch>
        </p:blipFill>
        <p:spPr>
          <a:xfrm>
            <a:off x="216742" y="3003418"/>
            <a:ext cx="4089220" cy="4929994"/>
          </a:xfrm>
          <a:prstGeom prst="rect">
            <a:avLst/>
          </a:prstGeom>
        </p:spPr>
      </p:pic>
      <p:pic>
        <p:nvPicPr>
          <p:cNvPr id="6" name="Imagen 5">
            <a:extLst>
              <a:ext uri="{FF2B5EF4-FFF2-40B4-BE49-F238E27FC236}">
                <a16:creationId xmlns:a16="http://schemas.microsoft.com/office/drawing/2014/main" id="{FDBD66B3-3900-0140-B5F6-8EE51B828ABC}"/>
              </a:ext>
            </a:extLst>
          </p:cNvPr>
          <p:cNvPicPr>
            <a:picLocks noChangeAspect="1"/>
          </p:cNvPicPr>
          <p:nvPr/>
        </p:nvPicPr>
        <p:blipFill>
          <a:blip r:embed="rId10"/>
          <a:stretch>
            <a:fillRect/>
          </a:stretch>
        </p:blipFill>
        <p:spPr>
          <a:xfrm>
            <a:off x="4680371" y="3067957"/>
            <a:ext cx="4089219" cy="4914742"/>
          </a:xfrm>
          <a:prstGeom prst="rect">
            <a:avLst/>
          </a:prstGeom>
        </p:spPr>
      </p:pic>
      <p:pic>
        <p:nvPicPr>
          <p:cNvPr id="8" name="Imagen 7">
            <a:extLst>
              <a:ext uri="{FF2B5EF4-FFF2-40B4-BE49-F238E27FC236}">
                <a16:creationId xmlns:a16="http://schemas.microsoft.com/office/drawing/2014/main" id="{9B072ED5-2D07-8343-AB1D-D54B002FE3A8}"/>
              </a:ext>
            </a:extLst>
          </p:cNvPr>
          <p:cNvPicPr>
            <a:picLocks noChangeAspect="1"/>
          </p:cNvPicPr>
          <p:nvPr/>
        </p:nvPicPr>
        <p:blipFill>
          <a:blip r:embed="rId11"/>
          <a:stretch>
            <a:fillRect/>
          </a:stretch>
        </p:blipFill>
        <p:spPr>
          <a:xfrm>
            <a:off x="13765296" y="3067958"/>
            <a:ext cx="4073307" cy="4914741"/>
          </a:xfrm>
          <a:prstGeom prst="rect">
            <a:avLst/>
          </a:prstGeom>
        </p:spPr>
      </p:pic>
      <p:pic>
        <p:nvPicPr>
          <p:cNvPr id="11" name="Imagen 10">
            <a:extLst>
              <a:ext uri="{FF2B5EF4-FFF2-40B4-BE49-F238E27FC236}">
                <a16:creationId xmlns:a16="http://schemas.microsoft.com/office/drawing/2014/main" id="{EA58AEA3-41A4-2246-BD17-09D7AACD2ECF}"/>
              </a:ext>
            </a:extLst>
          </p:cNvPr>
          <p:cNvPicPr>
            <a:picLocks noChangeAspect="1"/>
          </p:cNvPicPr>
          <p:nvPr/>
        </p:nvPicPr>
        <p:blipFill>
          <a:blip r:embed="rId12"/>
          <a:stretch>
            <a:fillRect/>
          </a:stretch>
        </p:blipFill>
        <p:spPr>
          <a:xfrm>
            <a:off x="9144000" y="3067958"/>
            <a:ext cx="4095749" cy="4876799"/>
          </a:xfrm>
          <a:prstGeom prst="rect">
            <a:avLst/>
          </a:prstGeom>
        </p:spPr>
      </p:pic>
    </p:spTree>
    <p:extLst>
      <p:ext uri="{BB962C8B-B14F-4D97-AF65-F5344CB8AC3E}">
        <p14:creationId xmlns:p14="http://schemas.microsoft.com/office/powerpoint/2010/main" val="466389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10287000"/>
          </a:xfrm>
          <a:prstGeom prst="rect">
            <a:avLst/>
          </a:prstGeom>
        </p:spPr>
      </p:pic>
      <p:pic>
        <p:nvPicPr>
          <p:cNvPr id="10" name="Image 8"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5118445" y="770349"/>
            <a:ext cx="2411555" cy="1178592"/>
          </a:xfrm>
          <a:prstGeom prst="rect">
            <a:avLst/>
          </a:prstGeom>
        </p:spPr>
      </p:pic>
      <p:sp>
        <p:nvSpPr>
          <p:cNvPr id="12" name="Text 0"/>
          <p:cNvSpPr/>
          <p:nvPr/>
        </p:nvSpPr>
        <p:spPr>
          <a:xfrm>
            <a:off x="1274936" y="2402086"/>
            <a:ext cx="10489220" cy="5482828"/>
          </a:xfrm>
          <a:prstGeom prst="rect">
            <a:avLst/>
          </a:prstGeom>
          <a:noFill/>
          <a:ln/>
        </p:spPr>
        <p:txBody>
          <a:bodyPr wrap="square" lIns="0" tIns="0" rIns="0" bIns="0" rtlCol="0" anchor="t"/>
          <a:lstStyle/>
          <a:p>
            <a:pPr marL="0" indent="0" algn="just">
              <a:lnSpc>
                <a:spcPts val="4425"/>
              </a:lnSpc>
              <a:buNone/>
            </a:pPr>
            <a:r>
              <a:rPr lang="es-MX" sz="3600" b="0" i="0" dirty="0">
                <a:effectLst/>
                <a:latin typeface="DM Sans" pitchFamily="2" charset="77"/>
              </a:rPr>
              <a:t>On March 24, 2021, Nuestro Futuro, A.C. </a:t>
            </a:r>
            <a:r>
              <a:rPr lang="es-MX" sz="3600" dirty="0">
                <a:latin typeface="DM Sans" pitchFamily="2" charset="77"/>
              </a:rPr>
              <a:t>and four other youth organizations </a:t>
            </a:r>
            <a:r>
              <a:rPr lang="es-MX" sz="3600" b="0" i="0" dirty="0">
                <a:effectLst/>
                <a:latin typeface="DM Sans" pitchFamily="2" charset="77"/>
              </a:rPr>
              <a:t>with the support of the #YouthForOurFuture collective, filed an </a:t>
            </a:r>
            <a:r>
              <a:rPr lang="es-MX" sz="3600" b="0" i="1" dirty="0">
                <a:effectLst/>
                <a:latin typeface="DM Sans" pitchFamily="2" charset="77"/>
              </a:rPr>
              <a:t>amparo</a:t>
            </a:r>
            <a:r>
              <a:rPr lang="es-MX" sz="3600" b="0" i="0" dirty="0">
                <a:effectLst/>
                <a:latin typeface="DM Sans" pitchFamily="2" charset="77"/>
              </a:rPr>
              <a:t> lawsuit against the Mexican Government challenging the 2021 amendments of the Electric Industry Law.</a:t>
            </a:r>
          </a:p>
          <a:p>
            <a:pPr marL="0" indent="0" algn="just">
              <a:lnSpc>
                <a:spcPts val="4425"/>
              </a:lnSpc>
              <a:buNone/>
            </a:pPr>
            <a:endParaRPr lang="es-MX" sz="3600" dirty="0">
              <a:latin typeface="DM Sans" pitchFamily="2" charset="77"/>
            </a:endParaRPr>
          </a:p>
          <a:p>
            <a:pPr marL="0" indent="0" algn="just">
              <a:lnSpc>
                <a:spcPts val="4425"/>
              </a:lnSpc>
              <a:buNone/>
            </a:pPr>
            <a:endParaRPr lang="en-US" sz="3600" dirty="0">
              <a:latin typeface="DM Sans" pitchFamily="2" charset="77"/>
            </a:endParaRPr>
          </a:p>
          <a:p>
            <a:pPr algn="just">
              <a:lnSpc>
                <a:spcPts val="4425"/>
              </a:lnSpc>
            </a:pPr>
            <a:r>
              <a:rPr lang="es-ES_tradnl" sz="3600" dirty="0" err="1">
                <a:latin typeface="DM Sans" pitchFamily="2" charset="77"/>
              </a:rPr>
              <a:t>The</a:t>
            </a:r>
            <a:r>
              <a:rPr lang="es-ES_tradnl" sz="3600" dirty="0">
                <a:latin typeface="DM Sans" pitchFamily="2" charset="77"/>
              </a:rPr>
              <a:t> legal </a:t>
            </a:r>
            <a:r>
              <a:rPr lang="es-ES_tradnl" sz="3600" dirty="0" err="1">
                <a:latin typeface="DM Sans" pitchFamily="2" charset="77"/>
              </a:rPr>
              <a:t>strategy</a:t>
            </a:r>
            <a:r>
              <a:rPr lang="es-ES_tradnl" sz="3600" dirty="0">
                <a:latin typeface="DM Sans" pitchFamily="2" charset="77"/>
              </a:rPr>
              <a:t> </a:t>
            </a:r>
            <a:r>
              <a:rPr lang="es-ES_tradnl" sz="3600" dirty="0" err="1">
                <a:latin typeface="DM Sans" pitchFamily="2" charset="77"/>
              </a:rPr>
              <a:t>was</a:t>
            </a:r>
            <a:r>
              <a:rPr lang="es-ES_tradnl" sz="3600" dirty="0">
                <a:latin typeface="DM Sans" pitchFamily="2" charset="77"/>
              </a:rPr>
              <a:t> </a:t>
            </a:r>
            <a:r>
              <a:rPr lang="es-ES_tradnl" sz="3600" dirty="0" err="1">
                <a:latin typeface="DM Sans" pitchFamily="2" charset="77"/>
              </a:rPr>
              <a:t>accompanied</a:t>
            </a:r>
            <a:r>
              <a:rPr lang="es-ES_tradnl" sz="3600" dirty="0">
                <a:latin typeface="DM Sans" pitchFamily="2" charset="77"/>
              </a:rPr>
              <a:t> </a:t>
            </a:r>
            <a:r>
              <a:rPr lang="es-ES_tradnl" sz="3600" dirty="0" err="1">
                <a:latin typeface="DM Sans" pitchFamily="2" charset="77"/>
              </a:rPr>
              <a:t>by</a:t>
            </a:r>
            <a:r>
              <a:rPr lang="es-ES_tradnl" sz="3600" dirty="0">
                <a:latin typeface="DM Sans" pitchFamily="2" charset="77"/>
              </a:rPr>
              <a:t> a </a:t>
            </a:r>
            <a:r>
              <a:rPr lang="es-ES_tradnl" sz="3600" dirty="0" err="1">
                <a:latin typeface="DM Sans" pitchFamily="2" charset="77"/>
              </a:rPr>
              <a:t>communication</a:t>
            </a:r>
            <a:r>
              <a:rPr lang="es-ES_tradnl" sz="3600" dirty="0">
                <a:latin typeface="DM Sans" pitchFamily="2" charset="77"/>
              </a:rPr>
              <a:t> </a:t>
            </a:r>
            <a:r>
              <a:rPr lang="es-ES_tradnl" sz="3600" dirty="0" err="1">
                <a:latin typeface="DM Sans" pitchFamily="2" charset="77"/>
              </a:rPr>
              <a:t>campaign</a:t>
            </a:r>
            <a:r>
              <a:rPr lang="es-ES_tradnl" sz="3600" dirty="0">
                <a:latin typeface="DM Sans" pitchFamily="2" charset="77"/>
              </a:rPr>
              <a:t> </a:t>
            </a:r>
            <a:r>
              <a:rPr lang="es-ES_tradnl" sz="3600" dirty="0" err="1">
                <a:latin typeface="DM Sans" pitchFamily="2" charset="77"/>
              </a:rPr>
              <a:t>on</a:t>
            </a:r>
            <a:r>
              <a:rPr lang="es-ES_tradnl" sz="3600" dirty="0">
                <a:latin typeface="DM Sans" pitchFamily="2" charset="77"/>
              </a:rPr>
              <a:t> social media, and a podcast </a:t>
            </a:r>
            <a:r>
              <a:rPr lang="es-ES_tradnl" sz="3600" dirty="0" err="1">
                <a:latin typeface="DM Sans" pitchFamily="2" charset="77"/>
              </a:rPr>
              <a:t>called</a:t>
            </a:r>
            <a:r>
              <a:rPr lang="es-ES_tradnl" sz="3600" dirty="0">
                <a:latin typeface="DM Sans" pitchFamily="2" charset="77"/>
              </a:rPr>
              <a:t> #</a:t>
            </a:r>
            <a:r>
              <a:rPr lang="es-ES_tradnl" sz="3600" dirty="0" err="1">
                <a:latin typeface="DM Sans" pitchFamily="2" charset="77"/>
              </a:rPr>
              <a:t>Don'tBurnOurFuture</a:t>
            </a:r>
            <a:r>
              <a:rPr lang="es-ES_tradnl" sz="3600" dirty="0">
                <a:latin typeface="DM Sans" pitchFamily="2" charset="77"/>
              </a:rPr>
              <a:t> (#</a:t>
            </a:r>
            <a:r>
              <a:rPr lang="es-ES_tradnl" sz="3600" dirty="0" err="1">
                <a:latin typeface="DM Sans" pitchFamily="2" charset="77"/>
              </a:rPr>
              <a:t>NoQuemNuestroFuturo</a:t>
            </a:r>
            <a:r>
              <a:rPr lang="es-ES_tradnl" sz="3600" dirty="0">
                <a:latin typeface="DM Sans" pitchFamily="2" charset="77"/>
              </a:rPr>
              <a:t>).</a:t>
            </a:r>
          </a:p>
          <a:p>
            <a:pPr algn="just">
              <a:lnSpc>
                <a:spcPts val="4425"/>
              </a:lnSpc>
            </a:pPr>
            <a:endParaRPr lang="es-MX" sz="3600" dirty="0">
              <a:latin typeface="DM Sans" pitchFamily="2" charset="77"/>
            </a:endParaRPr>
          </a:p>
          <a:p>
            <a:pPr algn="just">
              <a:lnSpc>
                <a:spcPts val="4425"/>
              </a:lnSpc>
            </a:pPr>
            <a:endParaRPr lang="es-MX" sz="3600" dirty="0">
              <a:latin typeface="DM Sans" pitchFamily="2" charset="77"/>
            </a:endParaRPr>
          </a:p>
          <a:p>
            <a:pPr algn="just">
              <a:lnSpc>
                <a:spcPts val="4425"/>
              </a:lnSpc>
            </a:pPr>
            <a:endParaRPr lang="es-MX" sz="3600" dirty="0">
              <a:latin typeface="DM Sans" pitchFamily="2" charset="77"/>
            </a:endParaRPr>
          </a:p>
          <a:p>
            <a:pPr algn="just">
              <a:lnSpc>
                <a:spcPts val="4425"/>
              </a:lnSpc>
            </a:pPr>
            <a:endParaRPr lang="es-MX" sz="3600" dirty="0">
              <a:effectLst/>
              <a:latin typeface="DM Sans" pitchFamily="2" charset="77"/>
            </a:endParaRPr>
          </a:p>
          <a:p>
            <a:pPr algn="just">
              <a:lnSpc>
                <a:spcPts val="4425"/>
              </a:lnSpc>
            </a:pPr>
            <a:endParaRPr lang="es-MX" sz="3600" dirty="0">
              <a:latin typeface="DM Sans" pitchFamily="2" charset="77"/>
            </a:endParaRPr>
          </a:p>
          <a:p>
            <a:pPr algn="just">
              <a:lnSpc>
                <a:spcPts val="4425"/>
              </a:lnSpc>
            </a:pPr>
            <a:r>
              <a:rPr lang="es-MX" sz="4000" dirty="0">
                <a:effectLst/>
                <a:latin typeface="DM Sans" pitchFamily="2" charset="77"/>
              </a:rPr>
              <a:t> </a:t>
            </a:r>
          </a:p>
          <a:p>
            <a:pPr marL="0" indent="0" algn="l">
              <a:lnSpc>
                <a:spcPts val="4425"/>
              </a:lnSpc>
              <a:buNone/>
            </a:pPr>
            <a:endParaRPr lang="en-US" sz="3750" dirty="0">
              <a:latin typeface="DM Sans" pitchFamily="2" charset="77"/>
            </a:endParaRPr>
          </a:p>
        </p:txBody>
      </p:sp>
      <p:pic>
        <p:nvPicPr>
          <p:cNvPr id="22" name="Image 2" descr="preencoded.png">
            <a:extLst>
              <a:ext uri="{FF2B5EF4-FFF2-40B4-BE49-F238E27FC236}">
                <a16:creationId xmlns:a16="http://schemas.microsoft.com/office/drawing/2014/main" id="{5CB2504A-4E98-6249-BB6F-1892D8CF03D3}"/>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274936" y="1698767"/>
            <a:ext cx="4844067" cy="300906"/>
          </a:xfrm>
          <a:prstGeom prst="rect">
            <a:avLst/>
          </a:prstGeom>
        </p:spPr>
      </p:pic>
      <p:sp>
        <p:nvSpPr>
          <p:cNvPr id="13" name="Text 1"/>
          <p:cNvSpPr/>
          <p:nvPr/>
        </p:nvSpPr>
        <p:spPr>
          <a:xfrm>
            <a:off x="1274936" y="1012200"/>
            <a:ext cx="11840173" cy="464402"/>
          </a:xfrm>
          <a:prstGeom prst="rect">
            <a:avLst/>
          </a:prstGeom>
          <a:noFill/>
          <a:ln/>
        </p:spPr>
        <p:txBody>
          <a:bodyPr wrap="square" lIns="0" tIns="0" rIns="0" bIns="0" rtlCol="0" anchor="ctr"/>
          <a:lstStyle/>
          <a:p>
            <a:pPr marL="0" indent="0" algn="l">
              <a:lnSpc>
                <a:spcPts val="4425"/>
              </a:lnSpc>
              <a:buNone/>
            </a:pPr>
            <a:r>
              <a:rPr lang="en-US" sz="3750" b="1" dirty="0">
                <a:solidFill>
                  <a:srgbClr val="000000"/>
                </a:solidFill>
                <a:latin typeface="DM Sans Bold" pitchFamily="34" charset="0"/>
                <a:ea typeface="DM Sans Bold" pitchFamily="34" charset="-122"/>
              </a:rPr>
              <a:t>Advancing Legal Knowledge and Public Impact in Mexico: An Example</a:t>
            </a:r>
            <a:endParaRPr lang="en-US" sz="3750" dirty="0"/>
          </a:p>
        </p:txBody>
      </p:sp>
      <p:pic>
        <p:nvPicPr>
          <p:cNvPr id="11" name="Image 1" descr="preencoded.png">
            <a:extLst>
              <a:ext uri="{FF2B5EF4-FFF2-40B4-BE49-F238E27FC236}">
                <a16:creationId xmlns:a16="http://schemas.microsoft.com/office/drawing/2014/main" id="{D12A372C-109B-9748-85DF-B26352568010}"/>
              </a:ext>
            </a:extLst>
          </p:cNvPr>
          <p:cNvPicPr>
            <a:picLocks noChangeAspect="1"/>
          </p:cNvPicPr>
          <p:nvPr/>
        </p:nvPicPr>
        <p:blipFill>
          <a:blip r:embed="rId9"/>
          <a:srcRect/>
          <a:stretch/>
        </p:blipFill>
        <p:spPr>
          <a:xfrm>
            <a:off x="13853379" y="3277731"/>
            <a:ext cx="3676616" cy="373153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564</TotalTime>
  <Words>639</Words>
  <Application>Microsoft Macintosh PowerPoint</Application>
  <PresentationFormat>Personalizado</PresentationFormat>
  <Paragraphs>80</Paragraphs>
  <Slides>11</Slides>
  <Notes>11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11</vt:i4>
      </vt:variant>
    </vt:vector>
  </HeadingPairs>
  <TitlesOfParts>
    <vt:vector size="18" baseType="lpstr">
      <vt:lpstr>Arial</vt:lpstr>
      <vt:lpstr>Calibri</vt:lpstr>
      <vt:lpstr>DM Sans</vt:lpstr>
      <vt:lpstr>DM Sans Bold</vt:lpstr>
      <vt:lpstr>DM Sans Medium</vt:lpstr>
      <vt:lpstr>DM Sans Regular</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Juan Luis Maldonado Antillón</cp:lastModifiedBy>
  <cp:revision>42</cp:revision>
  <dcterms:created xsi:type="dcterms:W3CDTF">2023-08-22T18:22:55Z</dcterms:created>
  <dcterms:modified xsi:type="dcterms:W3CDTF">2024-10-30T03:21:27Z</dcterms:modified>
</cp:coreProperties>
</file>