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x="18288000" cy="10287000"/>
  <p:notesSz cx="6858000" cy="9144000"/>
  <p:embeddedFontLst>
    <p:embeddedFont>
      <p:font typeface="Proxima Nova" charset="1" panose="02000506030000020004"/>
      <p:regular r:id="rId32"/>
    </p:embeddedFont>
    <p:embeddedFont>
      <p:font typeface="Proxima Nova Bold" charset="1" panose="02000506030000020004"/>
      <p:regular r:id="rId33"/>
    </p:embeddedFont>
    <p:embeddedFont>
      <p:font typeface="Canva Sans" charset="1" panose="020B0503030501040103"/>
      <p:regular r:id="rId46"/>
    </p:embeddedFont>
    <p:embeddedFont>
      <p:font typeface="Canva Sans Bold" charset="1" panose="020B0803030501040103"/>
      <p:regular r:id="rId47"/>
    </p:embeddedFont>
    <p:embeddedFont>
      <p:font typeface="Calibri (MS)" charset="1" panose="020F0502020204030204"/>
      <p:regular r:id="rId51"/>
    </p:embeddedFont>
    <p:embeddedFont>
      <p:font typeface="Calibri (MS) Bold" charset="1" panose="020F0702030404030204"/>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fonts/font32.fntdata" Type="http://schemas.openxmlformats.org/officeDocument/2006/relationships/font"/><Relationship Id="rId33" Target="fonts/font33.fntdata" Type="http://schemas.openxmlformats.org/officeDocument/2006/relationships/font"/><Relationship Id="rId34" Target="notesMasters/notesMaster1.xml" Type="http://schemas.openxmlformats.org/officeDocument/2006/relationships/notesMaster"/><Relationship Id="rId35" Target="theme/theme2.xml" Type="http://schemas.openxmlformats.org/officeDocument/2006/relationships/theme"/><Relationship Id="rId36" Target="notesSlides/notesSlide1.xml" Type="http://schemas.openxmlformats.org/officeDocument/2006/relationships/notesSlide"/><Relationship Id="rId37" Target="notesSlides/notesSlide2.xml" Type="http://schemas.openxmlformats.org/officeDocument/2006/relationships/notesSlide"/><Relationship Id="rId38" Target="notesSlides/notesSlide3.xml" Type="http://schemas.openxmlformats.org/officeDocument/2006/relationships/notesSlide"/><Relationship Id="rId39" Target="notesSlides/notesSlide4.xml" Type="http://schemas.openxmlformats.org/officeDocument/2006/relationships/notesSlide"/><Relationship Id="rId4" Target="theme/theme1.xml" Type="http://schemas.openxmlformats.org/officeDocument/2006/relationships/theme"/><Relationship Id="rId40" Target="notesSlides/notesSlide5.xml" Type="http://schemas.openxmlformats.org/officeDocument/2006/relationships/notesSlide"/><Relationship Id="rId41" Target="notesSlides/notesSlide6.xml" Type="http://schemas.openxmlformats.org/officeDocument/2006/relationships/notesSlide"/><Relationship Id="rId42" Target="notesSlides/notesSlide7.xml" Type="http://schemas.openxmlformats.org/officeDocument/2006/relationships/notesSlide"/><Relationship Id="rId43" Target="notesSlides/notesSlide8.xml" Type="http://schemas.openxmlformats.org/officeDocument/2006/relationships/notesSlide"/><Relationship Id="rId44" Target="notesSlides/notesSlide9.xml" Type="http://schemas.openxmlformats.org/officeDocument/2006/relationships/notesSlide"/><Relationship Id="rId45" Target="notesSlides/notesSlide10.xml" Type="http://schemas.openxmlformats.org/officeDocument/2006/relationships/notesSlide"/><Relationship Id="rId46" Target="fonts/font46.fntdata" Type="http://schemas.openxmlformats.org/officeDocument/2006/relationships/font"/><Relationship Id="rId47" Target="fonts/font47.fntdata" Type="http://schemas.openxmlformats.org/officeDocument/2006/relationships/font"/><Relationship Id="rId48" Target="notesSlides/notesSlide11.xml" Type="http://schemas.openxmlformats.org/officeDocument/2006/relationships/notesSlide"/><Relationship Id="rId49" Target="notesSlides/notesSlide12.xml" Type="http://schemas.openxmlformats.org/officeDocument/2006/relationships/notesSlide"/><Relationship Id="rId5" Target="tableStyles.xml" Type="http://schemas.openxmlformats.org/officeDocument/2006/relationships/tableStyles"/><Relationship Id="rId50" Target="notesSlides/notesSlide13.xml" Type="http://schemas.openxmlformats.org/officeDocument/2006/relationships/notesSlide"/><Relationship Id="rId51" Target="fonts/font51.fntdata" Type="http://schemas.openxmlformats.org/officeDocument/2006/relationships/font"/><Relationship Id="rId52" Target="fonts/font52.fntdata" Type="http://schemas.openxmlformats.org/officeDocument/2006/relationships/font"/><Relationship Id="rId53" Target="notesSlides/notesSlide14.xml" Type="http://schemas.openxmlformats.org/officeDocument/2006/relationships/notesSlide"/><Relationship Id="rId54" Target="notesSlides/notesSlide15.xml" Type="http://schemas.openxmlformats.org/officeDocument/2006/relationships/notesSlide"/><Relationship Id="rId55" Target="notesSlides/notesSlide16.xml" Type="http://schemas.openxmlformats.org/officeDocument/2006/relationships/notesSlide"/><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
            </a:r>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1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1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15.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16.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1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18.jpeg" Type="http://schemas.openxmlformats.org/officeDocument/2006/relationships/image"/><Relationship Id="rId8" Target="https://www.undp.org/sites/g/files/zskgke326/files/2024-11/undp-sipri-fba-beyond-vulnerability-a-guidance-note-on-youth-climate-peace-and-security-v2.pdf" TargetMode="External" Type="http://schemas.openxmlformats.org/officeDocument/2006/relationships/hyperlink"/></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10.png" Type="http://schemas.openxmlformats.org/officeDocument/2006/relationships/image"/><Relationship Id="rId8" Target="../media/image1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1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5565114" y="1028700"/>
            <a:ext cx="15149530" cy="15373139"/>
          </a:xfrm>
          <a:custGeom>
            <a:avLst/>
            <a:gdLst/>
            <a:ahLst/>
            <a:cxnLst/>
            <a:rect r="r" b="b" t="t" l="l"/>
            <a:pathLst>
              <a:path h="15373139" w="15149530">
                <a:moveTo>
                  <a:pt x="0" y="0"/>
                </a:moveTo>
                <a:lnTo>
                  <a:pt x="15149530" y="0"/>
                </a:lnTo>
                <a:lnTo>
                  <a:pt x="15149530" y="15373139"/>
                </a:lnTo>
                <a:lnTo>
                  <a:pt x="0" y="153731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4"/>
            <a:stretch>
              <a:fillRect l="0" t="0" r="0" b="0"/>
            </a:stretch>
          </a:blipFill>
        </p:spPr>
      </p:sp>
      <p:sp>
        <p:nvSpPr>
          <p:cNvPr name="Freeform 4" id="4"/>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5"/>
            <a:stretch>
              <a:fillRect l="0" t="0" r="0" b="0"/>
            </a:stretch>
          </a:blipFill>
        </p:spPr>
      </p:sp>
      <p:sp>
        <p:nvSpPr>
          <p:cNvPr name="TextBox 5" id="5"/>
          <p:cNvSpPr txBox="true"/>
          <p:nvPr/>
        </p:nvSpPr>
        <p:spPr>
          <a:xfrm rot="0">
            <a:off x="2122339" y="3251041"/>
            <a:ext cx="14043322" cy="5033011"/>
          </a:xfrm>
          <a:prstGeom prst="rect">
            <a:avLst/>
          </a:prstGeom>
        </p:spPr>
        <p:txBody>
          <a:bodyPr anchor="t" rtlCol="false" tIns="0" lIns="0" bIns="0" rIns="0">
            <a:spAutoFit/>
          </a:bodyPr>
          <a:lstStyle/>
          <a:p>
            <a:pPr algn="l">
              <a:lnSpc>
                <a:spcPts val="8610"/>
              </a:lnSpc>
            </a:pPr>
            <a:r>
              <a:rPr lang="en-US" sz="8200" spc="-418">
                <a:solidFill>
                  <a:srgbClr val="FFFFFF"/>
                </a:solidFill>
                <a:latin typeface="Proxima Nova"/>
                <a:ea typeface="Proxima Nova"/>
                <a:cs typeface="Proxima Nova"/>
                <a:sym typeface="Proxima Nova"/>
              </a:rPr>
              <a:t>Youth4Climate - Call for Solutions </a:t>
            </a:r>
          </a:p>
          <a:p>
            <a:pPr algn="ctr">
              <a:lnSpc>
                <a:spcPts val="8610"/>
              </a:lnSpc>
            </a:pPr>
            <a:r>
              <a:rPr lang="en-US" sz="8200" spc="-418">
                <a:solidFill>
                  <a:srgbClr val="FFFFFF"/>
                </a:solidFill>
                <a:latin typeface="Proxima Nova"/>
                <a:ea typeface="Proxima Nova"/>
                <a:cs typeface="Proxima Nova"/>
                <a:sym typeface="Proxima Nova"/>
              </a:rPr>
              <a:t>2025</a:t>
            </a:r>
          </a:p>
          <a:p>
            <a:pPr algn="l">
              <a:lnSpc>
                <a:spcPts val="5166"/>
              </a:lnSpc>
            </a:pPr>
          </a:p>
          <a:p>
            <a:pPr algn="ctr">
              <a:lnSpc>
                <a:spcPts val="8610"/>
              </a:lnSpc>
            </a:pPr>
            <a:r>
              <a:rPr lang="en-US" sz="8200" spc="-418">
                <a:solidFill>
                  <a:srgbClr val="FFFFFF"/>
                </a:solidFill>
                <a:latin typeface="Proxima Nova"/>
                <a:ea typeface="Proxima Nova"/>
                <a:cs typeface="Proxima Nova"/>
                <a:sym typeface="Proxima Nova"/>
              </a:rPr>
              <a:t>Deep Dive Webinar on </a:t>
            </a:r>
          </a:p>
          <a:p>
            <a:pPr algn="ctr">
              <a:lnSpc>
                <a:spcPts val="8610"/>
              </a:lnSpc>
            </a:pPr>
            <a:r>
              <a:rPr lang="en-US" b="true" sz="8200" spc="-418">
                <a:solidFill>
                  <a:srgbClr val="FFFFFF"/>
                </a:solidFill>
                <a:latin typeface="Proxima Nova Bold"/>
                <a:ea typeface="Proxima Nova Bold"/>
                <a:cs typeface="Proxima Nova Bold"/>
                <a:sym typeface="Proxima Nova Bold"/>
              </a:rPr>
              <a:t>Climate, Peace and Security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3635687" y="-6029227"/>
            <a:ext cx="11883057" cy="12058453"/>
          </a:xfrm>
          <a:custGeom>
            <a:avLst/>
            <a:gdLst/>
            <a:ahLst/>
            <a:cxnLst/>
            <a:rect r="r" b="b" t="t" l="l"/>
            <a:pathLst>
              <a:path h="12058453" w="11883057">
                <a:moveTo>
                  <a:pt x="0" y="0"/>
                </a:moveTo>
                <a:lnTo>
                  <a:pt x="11883057" y="0"/>
                </a:lnTo>
                <a:lnTo>
                  <a:pt x="11883057" y="12058454"/>
                </a:lnTo>
                <a:lnTo>
                  <a:pt x="0" y="120584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806553" y="3900376"/>
            <a:ext cx="8359818" cy="8483210"/>
          </a:xfrm>
          <a:custGeom>
            <a:avLst/>
            <a:gdLst/>
            <a:ahLst/>
            <a:cxnLst/>
            <a:rect r="r" b="b" t="t" l="l"/>
            <a:pathLst>
              <a:path h="8483210" w="8359818">
                <a:moveTo>
                  <a:pt x="0" y="0"/>
                </a:moveTo>
                <a:lnTo>
                  <a:pt x="8359818" y="0"/>
                </a:lnTo>
                <a:lnTo>
                  <a:pt x="8359818" y="8483210"/>
                </a:lnTo>
                <a:lnTo>
                  <a:pt x="0" y="84832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5"/>
            <a:stretch>
              <a:fillRect l="0" t="0" r="0" b="0"/>
            </a:stretch>
          </a:blipFill>
        </p:spPr>
      </p:sp>
      <p:sp>
        <p:nvSpPr>
          <p:cNvPr name="AutoShape 5" id="5"/>
          <p:cNvSpPr/>
          <p:nvPr/>
        </p:nvSpPr>
        <p:spPr>
          <a:xfrm flipV="true">
            <a:off x="3831336" y="3251760"/>
            <a:ext cx="10642554" cy="0"/>
          </a:xfrm>
          <a:prstGeom prst="line">
            <a:avLst/>
          </a:prstGeom>
          <a:ln cap="flat" w="38100">
            <a:solidFill>
              <a:srgbClr val="FFFFFF"/>
            </a:solidFill>
            <a:prstDash val="solid"/>
            <a:headEnd type="none" len="sm" w="sm"/>
            <a:tailEnd type="none" len="sm" w="sm"/>
          </a:ln>
        </p:spPr>
      </p:sp>
      <p:sp>
        <p:nvSpPr>
          <p:cNvPr name="Freeform 6" id="6"/>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6"/>
            <a:stretch>
              <a:fillRect l="0" t="0" r="0" b="0"/>
            </a:stretch>
          </a:blipFill>
        </p:spPr>
      </p:sp>
      <p:sp>
        <p:nvSpPr>
          <p:cNvPr name="Freeform 7" id="7"/>
          <p:cNvSpPr/>
          <p:nvPr/>
        </p:nvSpPr>
        <p:spPr>
          <a:xfrm flipH="false" flipV="false" rot="0">
            <a:off x="3596175" y="4069058"/>
            <a:ext cx="11301259" cy="3588150"/>
          </a:xfrm>
          <a:custGeom>
            <a:avLst/>
            <a:gdLst/>
            <a:ahLst/>
            <a:cxnLst/>
            <a:rect r="r" b="b" t="t" l="l"/>
            <a:pathLst>
              <a:path h="3588150" w="11301259">
                <a:moveTo>
                  <a:pt x="0" y="0"/>
                </a:moveTo>
                <a:lnTo>
                  <a:pt x="11301259" y="0"/>
                </a:lnTo>
                <a:lnTo>
                  <a:pt x="11301259" y="3588150"/>
                </a:lnTo>
                <a:lnTo>
                  <a:pt x="0" y="3588150"/>
                </a:lnTo>
                <a:lnTo>
                  <a:pt x="0" y="0"/>
                </a:lnTo>
                <a:close/>
              </a:path>
            </a:pathLst>
          </a:custGeom>
          <a:blipFill>
            <a:blip r:embed="rId7"/>
            <a:stretch>
              <a:fillRect l="0" t="0" r="0" b="0"/>
            </a:stretch>
          </a:blipFill>
        </p:spPr>
      </p:sp>
    </p:spTree>
  </p:cSld>
  <p:clrMapOvr>
    <a:masterClrMapping/>
  </p:clrMapOvr>
  <p:transition spd="fast">
    <p:circle/>
  </p:transition>
</p:sld>
</file>

<file path=ppt/slides/slide1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3635687" y="-6029227"/>
            <a:ext cx="11883057" cy="12058453"/>
          </a:xfrm>
          <a:custGeom>
            <a:avLst/>
            <a:gdLst/>
            <a:ahLst/>
            <a:cxnLst/>
            <a:rect r="r" b="b" t="t" l="l"/>
            <a:pathLst>
              <a:path h="12058453" w="11883057">
                <a:moveTo>
                  <a:pt x="0" y="0"/>
                </a:moveTo>
                <a:lnTo>
                  <a:pt x="11883057" y="0"/>
                </a:lnTo>
                <a:lnTo>
                  <a:pt x="11883057" y="12058454"/>
                </a:lnTo>
                <a:lnTo>
                  <a:pt x="0" y="120584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806553" y="3900376"/>
            <a:ext cx="8359818" cy="8483210"/>
          </a:xfrm>
          <a:custGeom>
            <a:avLst/>
            <a:gdLst/>
            <a:ahLst/>
            <a:cxnLst/>
            <a:rect r="r" b="b" t="t" l="l"/>
            <a:pathLst>
              <a:path h="8483210" w="8359818">
                <a:moveTo>
                  <a:pt x="0" y="0"/>
                </a:moveTo>
                <a:lnTo>
                  <a:pt x="8359818" y="0"/>
                </a:lnTo>
                <a:lnTo>
                  <a:pt x="8359818" y="8483210"/>
                </a:lnTo>
                <a:lnTo>
                  <a:pt x="0" y="84832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5"/>
            <a:stretch>
              <a:fillRect l="0" t="0" r="0" b="0"/>
            </a:stretch>
          </a:blipFill>
        </p:spPr>
      </p:sp>
      <p:sp>
        <p:nvSpPr>
          <p:cNvPr name="AutoShape 5" id="5"/>
          <p:cNvSpPr/>
          <p:nvPr/>
        </p:nvSpPr>
        <p:spPr>
          <a:xfrm flipV="true">
            <a:off x="3831336" y="3251760"/>
            <a:ext cx="10642554" cy="0"/>
          </a:xfrm>
          <a:prstGeom prst="line">
            <a:avLst/>
          </a:prstGeom>
          <a:ln cap="flat" w="38100">
            <a:solidFill>
              <a:srgbClr val="FFFFFF"/>
            </a:solidFill>
            <a:prstDash val="solid"/>
            <a:headEnd type="none" len="sm" w="sm"/>
            <a:tailEnd type="none" len="sm" w="sm"/>
          </a:ln>
        </p:spPr>
      </p:sp>
      <p:sp>
        <p:nvSpPr>
          <p:cNvPr name="Freeform 6" id="6"/>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6"/>
            <a:stretch>
              <a:fillRect l="0" t="0" r="0" b="0"/>
            </a:stretch>
          </a:blipFill>
        </p:spPr>
      </p:sp>
      <p:sp>
        <p:nvSpPr>
          <p:cNvPr name="Freeform 7" id="7"/>
          <p:cNvSpPr/>
          <p:nvPr/>
        </p:nvSpPr>
        <p:spPr>
          <a:xfrm flipH="false" flipV="false" rot="0">
            <a:off x="2904017" y="4052776"/>
            <a:ext cx="12704124" cy="3168479"/>
          </a:xfrm>
          <a:custGeom>
            <a:avLst/>
            <a:gdLst/>
            <a:ahLst/>
            <a:cxnLst/>
            <a:rect r="r" b="b" t="t" l="l"/>
            <a:pathLst>
              <a:path h="3168479" w="12704124">
                <a:moveTo>
                  <a:pt x="0" y="0"/>
                </a:moveTo>
                <a:lnTo>
                  <a:pt x="12704124" y="0"/>
                </a:lnTo>
                <a:lnTo>
                  <a:pt x="12704124" y="3168479"/>
                </a:lnTo>
                <a:lnTo>
                  <a:pt x="0" y="3168479"/>
                </a:lnTo>
                <a:lnTo>
                  <a:pt x="0" y="0"/>
                </a:lnTo>
                <a:close/>
              </a:path>
            </a:pathLst>
          </a:custGeom>
          <a:blipFill>
            <a:blip r:embed="rId7"/>
            <a:stretch>
              <a:fillRect l="0" t="0" r="0" b="-6252"/>
            </a:stretch>
          </a:blipFill>
        </p:spPr>
      </p:sp>
    </p:spTree>
  </p:cSld>
  <p:clrMapOvr>
    <a:masterClrMapping/>
  </p:clrMapOvr>
  <p:transition spd="fast">
    <p:circle/>
  </p:transition>
</p:sld>
</file>

<file path=ppt/slides/slide1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3635687" y="-6029227"/>
            <a:ext cx="11883057" cy="12058453"/>
          </a:xfrm>
          <a:custGeom>
            <a:avLst/>
            <a:gdLst/>
            <a:ahLst/>
            <a:cxnLst/>
            <a:rect r="r" b="b" t="t" l="l"/>
            <a:pathLst>
              <a:path h="12058453" w="11883057">
                <a:moveTo>
                  <a:pt x="0" y="0"/>
                </a:moveTo>
                <a:lnTo>
                  <a:pt x="11883057" y="0"/>
                </a:lnTo>
                <a:lnTo>
                  <a:pt x="11883057" y="12058454"/>
                </a:lnTo>
                <a:lnTo>
                  <a:pt x="0" y="120584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806553" y="3900376"/>
            <a:ext cx="8359818" cy="8483210"/>
          </a:xfrm>
          <a:custGeom>
            <a:avLst/>
            <a:gdLst/>
            <a:ahLst/>
            <a:cxnLst/>
            <a:rect r="r" b="b" t="t" l="l"/>
            <a:pathLst>
              <a:path h="8483210" w="8359818">
                <a:moveTo>
                  <a:pt x="0" y="0"/>
                </a:moveTo>
                <a:lnTo>
                  <a:pt x="8359818" y="0"/>
                </a:lnTo>
                <a:lnTo>
                  <a:pt x="8359818" y="8483210"/>
                </a:lnTo>
                <a:lnTo>
                  <a:pt x="0" y="84832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5"/>
            <a:stretch>
              <a:fillRect l="0" t="0" r="0" b="0"/>
            </a:stretch>
          </a:blipFill>
        </p:spPr>
      </p:sp>
      <p:sp>
        <p:nvSpPr>
          <p:cNvPr name="AutoShape 5" id="5"/>
          <p:cNvSpPr/>
          <p:nvPr/>
        </p:nvSpPr>
        <p:spPr>
          <a:xfrm flipV="true">
            <a:off x="3822723" y="3178328"/>
            <a:ext cx="10642554" cy="0"/>
          </a:xfrm>
          <a:prstGeom prst="line">
            <a:avLst/>
          </a:prstGeom>
          <a:ln cap="flat" w="38100">
            <a:solidFill>
              <a:srgbClr val="FFFFFF"/>
            </a:solidFill>
            <a:prstDash val="solid"/>
            <a:headEnd type="none" len="sm" w="sm"/>
            <a:tailEnd type="none" len="sm" w="sm"/>
          </a:ln>
        </p:spPr>
      </p:sp>
      <p:sp>
        <p:nvSpPr>
          <p:cNvPr name="Freeform 6" id="6"/>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6"/>
            <a:stretch>
              <a:fillRect l="0" t="0" r="0" b="0"/>
            </a:stretch>
          </a:blipFill>
        </p:spPr>
      </p:sp>
      <p:sp>
        <p:nvSpPr>
          <p:cNvPr name="TextBox 7" id="7"/>
          <p:cNvSpPr txBox="true"/>
          <p:nvPr/>
        </p:nvSpPr>
        <p:spPr>
          <a:xfrm rot="0">
            <a:off x="11592944" y="3540951"/>
            <a:ext cx="5288967" cy="6849110"/>
          </a:xfrm>
          <a:prstGeom prst="rect">
            <a:avLst/>
          </a:prstGeom>
        </p:spPr>
        <p:txBody>
          <a:bodyPr anchor="t" rtlCol="false" tIns="0" lIns="0" bIns="0" rIns="0">
            <a:spAutoFit/>
          </a:bodyPr>
          <a:lstStyle/>
          <a:p>
            <a:pPr algn="l">
              <a:lnSpc>
                <a:spcPts val="3640"/>
              </a:lnSpc>
            </a:pPr>
            <a:r>
              <a:rPr lang="en-US" sz="2600" spc="-132">
                <a:solidFill>
                  <a:srgbClr val="FFFFFF"/>
                </a:solidFill>
                <a:latin typeface="Canva Sans"/>
                <a:ea typeface="Canva Sans"/>
                <a:cs typeface="Canva Sans"/>
                <a:sym typeface="Canva Sans"/>
              </a:rPr>
              <a:t>Strengthene</a:t>
            </a:r>
            <a:r>
              <a:rPr lang="en-US" sz="2600" spc="-132">
                <a:solidFill>
                  <a:srgbClr val="FFFFFF"/>
                </a:solidFill>
                <a:latin typeface="Canva Sans"/>
                <a:ea typeface="Canva Sans"/>
                <a:cs typeface="Canva Sans"/>
                <a:sym typeface="Canva Sans"/>
              </a:rPr>
              <a:t>d decision-making around natural resource management </a:t>
            </a:r>
          </a:p>
          <a:p>
            <a:pPr algn="l">
              <a:lnSpc>
                <a:spcPts val="3640"/>
              </a:lnSpc>
            </a:pPr>
          </a:p>
          <a:p>
            <a:pPr algn="l">
              <a:lnSpc>
                <a:spcPts val="3640"/>
              </a:lnSpc>
            </a:pPr>
            <a:r>
              <a:rPr lang="en-US" sz="2600" spc="-132">
                <a:solidFill>
                  <a:srgbClr val="FFFFFF"/>
                </a:solidFill>
                <a:latin typeface="Canva Sans"/>
                <a:ea typeface="Canva Sans"/>
                <a:cs typeface="Canva Sans"/>
                <a:sym typeface="Canva Sans"/>
              </a:rPr>
              <a:t>S</a:t>
            </a:r>
            <a:r>
              <a:rPr lang="en-US" sz="2600" spc="-132">
                <a:solidFill>
                  <a:srgbClr val="FFFFFF"/>
                </a:solidFill>
                <a:latin typeface="Canva Sans"/>
                <a:ea typeface="Canva Sans"/>
                <a:cs typeface="Canva Sans"/>
                <a:sym typeface="Canva Sans"/>
              </a:rPr>
              <a:t>ocial cohesion, dialogue and cooperation</a:t>
            </a:r>
          </a:p>
          <a:p>
            <a:pPr algn="l">
              <a:lnSpc>
                <a:spcPts val="3640"/>
              </a:lnSpc>
            </a:pPr>
          </a:p>
          <a:p>
            <a:pPr algn="l">
              <a:lnSpc>
                <a:spcPts val="3640"/>
              </a:lnSpc>
            </a:pPr>
            <a:r>
              <a:rPr lang="en-US" sz="2600" spc="-132">
                <a:solidFill>
                  <a:srgbClr val="FFFFFF"/>
                </a:solidFill>
                <a:latin typeface="Canva Sans"/>
                <a:ea typeface="Canva Sans"/>
                <a:cs typeface="Canva Sans"/>
                <a:sym typeface="Canva Sans"/>
              </a:rPr>
              <a:t>Engages youth and communities affected by conflict and displacement </a:t>
            </a:r>
          </a:p>
          <a:p>
            <a:pPr algn="l">
              <a:lnSpc>
                <a:spcPts val="3640"/>
              </a:lnSpc>
            </a:pPr>
          </a:p>
          <a:p>
            <a:pPr algn="l">
              <a:lnSpc>
                <a:spcPts val="3640"/>
              </a:lnSpc>
            </a:pPr>
            <a:r>
              <a:rPr lang="en-US" sz="2600" spc="-132">
                <a:solidFill>
                  <a:srgbClr val="FFFFFF"/>
                </a:solidFill>
                <a:latin typeface="Canva Sans"/>
                <a:ea typeface="Canva Sans"/>
                <a:cs typeface="Canva Sans"/>
                <a:sym typeface="Canva Sans"/>
              </a:rPr>
              <a:t>Peacebuilding approaches </a:t>
            </a:r>
          </a:p>
          <a:p>
            <a:pPr algn="l">
              <a:lnSpc>
                <a:spcPts val="3640"/>
              </a:lnSpc>
            </a:pPr>
          </a:p>
          <a:p>
            <a:pPr algn="l">
              <a:lnSpc>
                <a:spcPts val="3640"/>
              </a:lnSpc>
            </a:pPr>
            <a:r>
              <a:rPr lang="en-US" sz="2600" spc="-132">
                <a:solidFill>
                  <a:srgbClr val="FFFFFF"/>
                </a:solidFill>
                <a:latin typeface="Canva Sans"/>
                <a:ea typeface="Canva Sans"/>
                <a:cs typeface="Canva Sans"/>
                <a:sym typeface="Canva Sans"/>
              </a:rPr>
              <a:t>C</a:t>
            </a:r>
            <a:r>
              <a:rPr lang="en-US" sz="2600" spc="-132">
                <a:solidFill>
                  <a:srgbClr val="FFFFFF"/>
                </a:solidFill>
                <a:latin typeface="Canva Sans"/>
                <a:ea typeface="Canva Sans"/>
                <a:cs typeface="Canva Sans"/>
                <a:sym typeface="Canva Sans"/>
              </a:rPr>
              <a:t>onflict-resolution mechanisms </a:t>
            </a:r>
          </a:p>
          <a:p>
            <a:pPr algn="l">
              <a:lnSpc>
                <a:spcPts val="3640"/>
              </a:lnSpc>
            </a:pPr>
          </a:p>
        </p:txBody>
      </p:sp>
      <p:sp>
        <p:nvSpPr>
          <p:cNvPr name="TextBox 8" id="8"/>
          <p:cNvSpPr txBox="true"/>
          <p:nvPr/>
        </p:nvSpPr>
        <p:spPr>
          <a:xfrm rot="0">
            <a:off x="6861705" y="4428343"/>
            <a:ext cx="3194698" cy="4572056"/>
          </a:xfrm>
          <a:prstGeom prst="rect">
            <a:avLst/>
          </a:prstGeom>
        </p:spPr>
        <p:txBody>
          <a:bodyPr anchor="t" rtlCol="false" tIns="0" lIns="0" bIns="0" rIns="0">
            <a:spAutoFit/>
          </a:bodyPr>
          <a:lstStyle/>
          <a:p>
            <a:pPr algn="l">
              <a:lnSpc>
                <a:spcPts val="4083"/>
              </a:lnSpc>
            </a:pPr>
            <a:r>
              <a:rPr lang="en-US" sz="2916" spc="-148" b="true">
                <a:solidFill>
                  <a:srgbClr val="FFFFFF"/>
                </a:solidFill>
                <a:latin typeface="Canva Sans Bold"/>
                <a:ea typeface="Canva Sans Bold"/>
                <a:cs typeface="Canva Sans Bold"/>
                <a:sym typeface="Canva Sans Bold"/>
              </a:rPr>
              <a:t>Climate action </a:t>
            </a:r>
          </a:p>
          <a:p>
            <a:pPr algn="l">
              <a:lnSpc>
                <a:spcPts val="4083"/>
              </a:lnSpc>
            </a:pPr>
          </a:p>
          <a:p>
            <a:pPr algn="l">
              <a:lnSpc>
                <a:spcPts val="4083"/>
              </a:lnSpc>
            </a:pPr>
            <a:r>
              <a:rPr lang="en-US" sz="2916" spc="-148" b="true">
                <a:solidFill>
                  <a:srgbClr val="FFFFFF"/>
                </a:solidFill>
                <a:latin typeface="Canva Sans Bold"/>
                <a:ea typeface="Canva Sans Bold"/>
                <a:cs typeface="Canva Sans Bold"/>
                <a:sym typeface="Canva Sans Bold"/>
              </a:rPr>
              <a:t>Climate change </a:t>
            </a:r>
          </a:p>
          <a:p>
            <a:pPr algn="l">
              <a:lnSpc>
                <a:spcPts val="4083"/>
              </a:lnSpc>
            </a:pPr>
            <a:r>
              <a:rPr lang="en-US" sz="2916" spc="-148" b="true">
                <a:solidFill>
                  <a:srgbClr val="FFFFFF"/>
                </a:solidFill>
                <a:latin typeface="Canva Sans Bold"/>
                <a:ea typeface="Canva Sans Bold"/>
                <a:cs typeface="Canva Sans Bold"/>
                <a:sym typeface="Canva Sans Bold"/>
              </a:rPr>
              <a:t>adaptation </a:t>
            </a:r>
          </a:p>
          <a:p>
            <a:pPr algn="l">
              <a:lnSpc>
                <a:spcPts val="4083"/>
              </a:lnSpc>
            </a:pPr>
          </a:p>
          <a:p>
            <a:pPr algn="l">
              <a:lnSpc>
                <a:spcPts val="4083"/>
              </a:lnSpc>
            </a:pPr>
            <a:r>
              <a:rPr lang="en-US" sz="2916" spc="-148" b="true">
                <a:solidFill>
                  <a:srgbClr val="FFFFFF"/>
                </a:solidFill>
                <a:latin typeface="Canva Sans Bold"/>
                <a:ea typeface="Canva Sans Bold"/>
                <a:cs typeface="Canva Sans Bold"/>
                <a:sym typeface="Canva Sans Bold"/>
              </a:rPr>
              <a:t>Climate resilient food, energy, water solutions  </a:t>
            </a:r>
          </a:p>
          <a:p>
            <a:pPr algn="l">
              <a:lnSpc>
                <a:spcPts val="3539"/>
              </a:lnSpc>
            </a:pPr>
            <a:r>
              <a:rPr lang="en-US" sz="2528" spc="-128" b="true">
                <a:solidFill>
                  <a:srgbClr val="FFFFFF"/>
                </a:solidFill>
                <a:latin typeface="Canva Sans Bold"/>
                <a:ea typeface="Canva Sans Bold"/>
                <a:cs typeface="Canva Sans Bold"/>
                <a:sym typeface="Canva Sans Bold"/>
              </a:rPr>
              <a:t> </a:t>
            </a:r>
          </a:p>
        </p:txBody>
      </p:sp>
      <p:sp>
        <p:nvSpPr>
          <p:cNvPr name="TextBox 9" id="9"/>
          <p:cNvSpPr txBox="true"/>
          <p:nvPr/>
        </p:nvSpPr>
        <p:spPr>
          <a:xfrm rot="0">
            <a:off x="10056404" y="5379731"/>
            <a:ext cx="1150590" cy="2762250"/>
          </a:xfrm>
          <a:prstGeom prst="rect">
            <a:avLst/>
          </a:prstGeom>
        </p:spPr>
        <p:txBody>
          <a:bodyPr anchor="t" rtlCol="false" tIns="0" lIns="0" bIns="0" rIns="0">
            <a:spAutoFit/>
          </a:bodyPr>
          <a:lstStyle/>
          <a:p>
            <a:pPr algn="ctr">
              <a:lnSpc>
                <a:spcPts val="21000"/>
              </a:lnSpc>
              <a:spcBef>
                <a:spcPct val="0"/>
              </a:spcBef>
            </a:pPr>
            <a:r>
              <a:rPr lang="en-US" b="true" sz="20000" spc="-1020">
                <a:solidFill>
                  <a:srgbClr val="FFFFFF"/>
                </a:solidFill>
                <a:latin typeface="Proxima Nova Bold"/>
                <a:ea typeface="Proxima Nova Bold"/>
                <a:cs typeface="Proxima Nova Bold"/>
                <a:sym typeface="Proxima Nova Bold"/>
              </a:rPr>
              <a:t>+</a:t>
            </a:r>
          </a:p>
        </p:txBody>
      </p:sp>
      <p:sp>
        <p:nvSpPr>
          <p:cNvPr name="TextBox 10" id="10"/>
          <p:cNvSpPr txBox="true"/>
          <p:nvPr/>
        </p:nvSpPr>
        <p:spPr>
          <a:xfrm rot="0">
            <a:off x="5215778" y="5429250"/>
            <a:ext cx="1150590" cy="2762250"/>
          </a:xfrm>
          <a:prstGeom prst="rect">
            <a:avLst/>
          </a:prstGeom>
        </p:spPr>
        <p:txBody>
          <a:bodyPr anchor="t" rtlCol="false" tIns="0" lIns="0" bIns="0" rIns="0">
            <a:spAutoFit/>
          </a:bodyPr>
          <a:lstStyle/>
          <a:p>
            <a:pPr algn="ctr">
              <a:lnSpc>
                <a:spcPts val="21000"/>
              </a:lnSpc>
              <a:spcBef>
                <a:spcPct val="0"/>
              </a:spcBef>
            </a:pPr>
            <a:r>
              <a:rPr lang="en-US" b="true" sz="20000" spc="-1020">
                <a:solidFill>
                  <a:srgbClr val="FFFFFF"/>
                </a:solidFill>
                <a:latin typeface="Proxima Nova Bold"/>
                <a:ea typeface="Proxima Nova Bold"/>
                <a:cs typeface="Proxima Nova Bold"/>
                <a:sym typeface="Proxima Nova Bold"/>
              </a:rPr>
              <a:t>+</a:t>
            </a:r>
          </a:p>
        </p:txBody>
      </p:sp>
      <p:sp>
        <p:nvSpPr>
          <p:cNvPr name="TextBox 11" id="11"/>
          <p:cNvSpPr txBox="true"/>
          <p:nvPr/>
        </p:nvSpPr>
        <p:spPr>
          <a:xfrm rot="0">
            <a:off x="1525743" y="4098463"/>
            <a:ext cx="3194698" cy="5159837"/>
          </a:xfrm>
          <a:prstGeom prst="rect">
            <a:avLst/>
          </a:prstGeom>
        </p:spPr>
        <p:txBody>
          <a:bodyPr anchor="t" rtlCol="false" tIns="0" lIns="0" bIns="0" rIns="0">
            <a:spAutoFit/>
          </a:bodyPr>
          <a:lstStyle/>
          <a:p>
            <a:pPr algn="l">
              <a:lnSpc>
                <a:spcPts val="4083"/>
              </a:lnSpc>
            </a:pPr>
            <a:r>
              <a:rPr lang="en-US" sz="2916" spc="-148" b="true">
                <a:solidFill>
                  <a:srgbClr val="FFFFFF"/>
                </a:solidFill>
                <a:latin typeface="Canva Sans Bold"/>
                <a:ea typeface="Canva Sans Bold"/>
                <a:cs typeface="Canva Sans Bold"/>
                <a:sym typeface="Canva Sans Bold"/>
              </a:rPr>
              <a:t>Youth Innovators </a:t>
            </a:r>
          </a:p>
          <a:p>
            <a:pPr algn="l">
              <a:lnSpc>
                <a:spcPts val="4083"/>
              </a:lnSpc>
            </a:pPr>
          </a:p>
          <a:p>
            <a:pPr algn="l">
              <a:lnSpc>
                <a:spcPts val="4083"/>
              </a:lnSpc>
            </a:pPr>
            <a:r>
              <a:rPr lang="en-US" sz="2916" spc="-148" b="true">
                <a:solidFill>
                  <a:srgbClr val="FFFFFF"/>
                </a:solidFill>
                <a:latin typeface="Canva Sans Bold"/>
                <a:ea typeface="Canva Sans Bold"/>
                <a:cs typeface="Canva Sans Bold"/>
                <a:sym typeface="Canva Sans Bold"/>
              </a:rPr>
              <a:t>Youth Leaders </a:t>
            </a:r>
          </a:p>
          <a:p>
            <a:pPr algn="l">
              <a:lnSpc>
                <a:spcPts val="4083"/>
              </a:lnSpc>
            </a:pPr>
          </a:p>
          <a:p>
            <a:pPr algn="l">
              <a:lnSpc>
                <a:spcPts val="4083"/>
              </a:lnSpc>
            </a:pPr>
            <a:r>
              <a:rPr lang="en-US" sz="2916" spc="-148" b="true">
                <a:solidFill>
                  <a:srgbClr val="FFFFFF"/>
                </a:solidFill>
                <a:latin typeface="Canva Sans Bold"/>
                <a:ea typeface="Canva Sans Bold"/>
                <a:cs typeface="Canva Sans Bold"/>
                <a:sym typeface="Canva Sans Bold"/>
              </a:rPr>
              <a:t>Youth Entrepreneurs</a:t>
            </a:r>
          </a:p>
          <a:p>
            <a:pPr algn="l">
              <a:lnSpc>
                <a:spcPts val="4083"/>
              </a:lnSpc>
            </a:pPr>
          </a:p>
          <a:p>
            <a:pPr algn="l">
              <a:lnSpc>
                <a:spcPts val="4083"/>
              </a:lnSpc>
            </a:pPr>
            <a:r>
              <a:rPr lang="en-US" sz="2916" spc="-148" b="true">
                <a:solidFill>
                  <a:srgbClr val="FFFFFF"/>
                </a:solidFill>
                <a:latin typeface="Canva Sans Bold"/>
                <a:ea typeface="Canva Sans Bold"/>
                <a:cs typeface="Canva Sans Bold"/>
                <a:sym typeface="Canva Sans Bold"/>
              </a:rPr>
              <a:t>Youth Peacebuilders </a:t>
            </a:r>
          </a:p>
          <a:p>
            <a:pPr algn="l">
              <a:lnSpc>
                <a:spcPts val="4083"/>
              </a:lnSpc>
            </a:pPr>
          </a:p>
        </p:txBody>
      </p:sp>
    </p:spTree>
  </p:cSld>
  <p:clrMapOvr>
    <a:masterClrMapping/>
  </p:clrMapOvr>
  <p:transition spd="fast">
    <p:circle/>
  </p:transition>
</p:sld>
</file>

<file path=ppt/slides/slide1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2706933" y="1784840"/>
            <a:ext cx="14273106" cy="7079195"/>
          </a:xfrm>
          <a:prstGeom prst="rect">
            <a:avLst/>
          </a:prstGeom>
        </p:spPr>
        <p:txBody>
          <a:bodyPr anchor="t" rtlCol="false" tIns="0" lIns="0" bIns="0" rIns="0">
            <a:spAutoFit/>
          </a:bodyPr>
          <a:lstStyle/>
          <a:p>
            <a:pPr algn="ctr">
              <a:lnSpc>
                <a:spcPts val="5366"/>
              </a:lnSpc>
            </a:pPr>
            <a:r>
              <a:rPr lang="en-US" b="true" sz="5111" spc="-260">
                <a:solidFill>
                  <a:srgbClr val="FFFFFF"/>
                </a:solidFill>
                <a:latin typeface="Proxima Nova Bold"/>
                <a:ea typeface="Proxima Nova Bold"/>
                <a:cs typeface="Proxima Nova Bold"/>
                <a:sym typeface="Proxima Nova Bold"/>
              </a:rPr>
              <a:t>Climate Peace and Security aspects where</a:t>
            </a:r>
          </a:p>
          <a:p>
            <a:pPr algn="ctr">
              <a:lnSpc>
                <a:spcPts val="5366"/>
              </a:lnSpc>
            </a:pPr>
            <a:r>
              <a:rPr lang="en-US" b="true" sz="5111" spc="-260">
                <a:solidFill>
                  <a:srgbClr val="FFFFFF"/>
                </a:solidFill>
                <a:latin typeface="Proxima Nova Bold"/>
                <a:ea typeface="Proxima Nova Bold"/>
                <a:cs typeface="Proxima Nova Bold"/>
                <a:sym typeface="Proxima Nova Bold"/>
              </a:rPr>
              <a:t> innovation and action are most needed</a:t>
            </a:r>
          </a:p>
          <a:p>
            <a:pPr algn="ctr">
              <a:lnSpc>
                <a:spcPts val="5366"/>
              </a:lnSpc>
            </a:pPr>
          </a:p>
          <a:p>
            <a:pPr algn="ctr">
              <a:lnSpc>
                <a:spcPts val="5366"/>
              </a:lnSpc>
            </a:pPr>
          </a:p>
          <a:p>
            <a:pPr algn="ctr">
              <a:lnSpc>
                <a:spcPts val="5261"/>
              </a:lnSpc>
            </a:pPr>
          </a:p>
          <a:p>
            <a:pPr algn="l" marL="642408" indent="-321204" lvl="1">
              <a:lnSpc>
                <a:spcPts val="3124"/>
              </a:lnSpc>
              <a:buFont typeface="Arial"/>
              <a:buChar char="•"/>
            </a:pPr>
            <a:r>
              <a:rPr lang="en-US" sz="2975" spc="-151">
                <a:solidFill>
                  <a:srgbClr val="FFFFFF"/>
                </a:solidFill>
                <a:latin typeface="Proxima Nova"/>
                <a:ea typeface="Proxima Nova"/>
                <a:cs typeface="Proxima Nova"/>
                <a:sym typeface="Proxima Nova"/>
              </a:rPr>
              <a:t>Climate-induced resource-based conflicts</a:t>
            </a:r>
          </a:p>
          <a:p>
            <a:pPr algn="l" marL="642408" indent="-321204" lvl="1">
              <a:lnSpc>
                <a:spcPts val="3124"/>
              </a:lnSpc>
              <a:buFont typeface="Arial"/>
              <a:buChar char="•"/>
            </a:pPr>
            <a:r>
              <a:rPr lang="en-US" sz="2975" spc="-151">
                <a:solidFill>
                  <a:srgbClr val="FFFFFF"/>
                </a:solidFill>
                <a:latin typeface="Proxima Nova"/>
                <a:ea typeface="Proxima Nova"/>
                <a:cs typeface="Proxima Nova"/>
                <a:sym typeface="Proxima Nova"/>
              </a:rPr>
              <a:t>Digital community climate security risks awareness</a:t>
            </a:r>
          </a:p>
          <a:p>
            <a:pPr algn="l" marL="642408" indent="-321204" lvl="1">
              <a:lnSpc>
                <a:spcPts val="3124"/>
              </a:lnSpc>
              <a:buFont typeface="Arial"/>
              <a:buChar char="•"/>
            </a:pPr>
            <a:r>
              <a:rPr lang="en-US" sz="2975" spc="-151">
                <a:solidFill>
                  <a:srgbClr val="FFFFFF"/>
                </a:solidFill>
                <a:latin typeface="Proxima Nova"/>
                <a:ea typeface="Proxima Nova"/>
                <a:cs typeface="Proxima Nova"/>
                <a:sym typeface="Proxima Nova"/>
              </a:rPr>
              <a:t>Gender Roles in Climate, Peace and Security</a:t>
            </a:r>
          </a:p>
          <a:p>
            <a:pPr algn="l" marL="642408" indent="-321204" lvl="1">
              <a:lnSpc>
                <a:spcPts val="3124"/>
              </a:lnSpc>
              <a:buFont typeface="Arial"/>
              <a:buChar char="•"/>
            </a:pPr>
            <a:r>
              <a:rPr lang="en-US" sz="2975" spc="-151">
                <a:solidFill>
                  <a:srgbClr val="FFFFFF"/>
                </a:solidFill>
                <a:latin typeface="Proxima Nova"/>
                <a:ea typeface="Proxima Nova"/>
                <a:cs typeface="Proxima Nova"/>
                <a:sym typeface="Proxima Nova"/>
              </a:rPr>
              <a:t>Youth as Agents for Environmental Peacebuilding</a:t>
            </a:r>
          </a:p>
          <a:p>
            <a:pPr algn="l" marL="642408" indent="-321204" lvl="1">
              <a:lnSpc>
                <a:spcPts val="3124"/>
              </a:lnSpc>
              <a:buFont typeface="Arial"/>
              <a:buChar char="•"/>
            </a:pPr>
            <a:r>
              <a:rPr lang="en-US" sz="2975" spc="-151">
                <a:solidFill>
                  <a:srgbClr val="FFFFFF"/>
                </a:solidFill>
                <a:latin typeface="Proxima Nova"/>
                <a:ea typeface="Proxima Nova"/>
                <a:cs typeface="Proxima Nova"/>
                <a:sym typeface="Proxima Nova"/>
              </a:rPr>
              <a:t>Traditional Knowledge Sharing</a:t>
            </a:r>
          </a:p>
          <a:p>
            <a:pPr algn="l" marL="642408" indent="-321204" lvl="1">
              <a:lnSpc>
                <a:spcPts val="3124"/>
              </a:lnSpc>
              <a:buFont typeface="Arial"/>
              <a:buChar char="•"/>
            </a:pPr>
            <a:r>
              <a:rPr lang="en-US" sz="2975" spc="-151">
                <a:solidFill>
                  <a:srgbClr val="FFFFFF"/>
                </a:solidFill>
                <a:latin typeface="Proxima Nova"/>
                <a:ea typeface="Proxima Nova"/>
                <a:cs typeface="Proxima Nova"/>
                <a:sym typeface="Proxima Nova"/>
              </a:rPr>
              <a:t>Local Sustainable Livelihoods and Economic Opportunities</a:t>
            </a:r>
          </a:p>
          <a:p>
            <a:pPr algn="ctr">
              <a:lnSpc>
                <a:spcPts val="5366"/>
              </a:lnSpc>
            </a:pPr>
          </a:p>
          <a:p>
            <a:pPr algn="ctr">
              <a:lnSpc>
                <a:spcPts val="5366"/>
              </a:lnSpc>
              <a:spcBef>
                <a:spcPct val="0"/>
              </a:spcBef>
            </a:pPr>
          </a:p>
        </p:txBody>
      </p:sp>
      <p:sp>
        <p:nvSpPr>
          <p:cNvPr name="Freeform 3" id="3"/>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2"/>
            <a:stretch>
              <a:fillRect l="0" t="0" r="0" b="0"/>
            </a:stretch>
          </a:blipFill>
        </p:spPr>
      </p:sp>
      <p:sp>
        <p:nvSpPr>
          <p:cNvPr name="Freeform 4" id="4"/>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3"/>
            <a:stretch>
              <a:fillRect l="0" t="0" r="0" b="0"/>
            </a:stretch>
          </a:blipFill>
        </p:spPr>
      </p:sp>
      <p:sp>
        <p:nvSpPr>
          <p:cNvPr name="Freeform 5" id="5"/>
          <p:cNvSpPr/>
          <p:nvPr/>
        </p:nvSpPr>
        <p:spPr>
          <a:xfrm flipH="false" flipV="false" rot="0">
            <a:off x="9304660" y="2948234"/>
            <a:ext cx="12436566" cy="12620132"/>
          </a:xfrm>
          <a:custGeom>
            <a:avLst/>
            <a:gdLst/>
            <a:ahLst/>
            <a:cxnLst/>
            <a:rect r="r" b="b" t="t" l="l"/>
            <a:pathLst>
              <a:path h="12620132" w="12436566">
                <a:moveTo>
                  <a:pt x="0" y="0"/>
                </a:moveTo>
                <a:lnTo>
                  <a:pt x="12436566" y="0"/>
                </a:lnTo>
                <a:lnTo>
                  <a:pt x="12436566" y="12620132"/>
                </a:lnTo>
                <a:lnTo>
                  <a:pt x="0" y="1262013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transition spd="fast">
    <p:circle/>
  </p:transition>
</p:sld>
</file>

<file path=ppt/slides/slide1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2009651" y="1213615"/>
            <a:ext cx="14301206" cy="7987535"/>
          </a:xfrm>
          <a:prstGeom prst="rect">
            <a:avLst/>
          </a:prstGeom>
        </p:spPr>
        <p:txBody>
          <a:bodyPr anchor="t" rtlCol="false" tIns="0" lIns="0" bIns="0" rIns="0">
            <a:spAutoFit/>
          </a:bodyPr>
          <a:lstStyle/>
          <a:p>
            <a:pPr algn="ctr">
              <a:lnSpc>
                <a:spcPts val="5557"/>
              </a:lnSpc>
            </a:pPr>
          </a:p>
          <a:p>
            <a:pPr algn="ctr">
              <a:lnSpc>
                <a:spcPts val="5137"/>
              </a:lnSpc>
            </a:pPr>
            <a:r>
              <a:rPr lang="en-US" b="true" sz="4893" spc="-249">
                <a:solidFill>
                  <a:srgbClr val="FFFFFF"/>
                </a:solidFill>
                <a:latin typeface="Proxima Nova Bold"/>
                <a:ea typeface="Proxima Nova Bold"/>
                <a:cs typeface="Proxima Nova Bold"/>
                <a:sym typeface="Proxima Nova Bold"/>
              </a:rPr>
              <a:t>Impactful youth-led initiative in </a:t>
            </a:r>
          </a:p>
          <a:p>
            <a:pPr algn="ctr">
              <a:lnSpc>
                <a:spcPts val="5137"/>
              </a:lnSpc>
            </a:pPr>
            <a:r>
              <a:rPr lang="en-US" b="true" sz="4893" spc="-249">
                <a:solidFill>
                  <a:srgbClr val="FFFFFF"/>
                </a:solidFill>
                <a:latin typeface="Proxima Nova Bold"/>
                <a:ea typeface="Proxima Nova Bold"/>
                <a:cs typeface="Proxima Nova Bold"/>
                <a:sym typeface="Proxima Nova Bold"/>
              </a:rPr>
              <a:t>addressing Climate Peace and Security </a:t>
            </a:r>
          </a:p>
          <a:p>
            <a:pPr algn="ctr">
              <a:lnSpc>
                <a:spcPts val="5137"/>
              </a:lnSpc>
            </a:pPr>
            <a:r>
              <a:rPr lang="en-US" b="true" sz="4893" spc="-249">
                <a:solidFill>
                  <a:srgbClr val="FFFFFF"/>
                </a:solidFill>
                <a:latin typeface="Proxima Nova Bold"/>
                <a:ea typeface="Proxima Nova Bold"/>
                <a:cs typeface="Proxima Nova Bold"/>
                <a:sym typeface="Proxima Nova Bold"/>
              </a:rPr>
              <a:t>challenges</a:t>
            </a:r>
          </a:p>
          <a:p>
            <a:pPr algn="ctr">
              <a:lnSpc>
                <a:spcPts val="5557"/>
              </a:lnSpc>
            </a:pPr>
          </a:p>
          <a:p>
            <a:pPr algn="ctr">
              <a:lnSpc>
                <a:spcPts val="5557"/>
              </a:lnSpc>
            </a:pPr>
          </a:p>
          <a:p>
            <a:pPr algn="l" marL="732592" indent="-366296" lvl="1">
              <a:lnSpc>
                <a:spcPts val="3562"/>
              </a:lnSpc>
              <a:buFont typeface="Arial"/>
              <a:buChar char="•"/>
            </a:pPr>
            <a:r>
              <a:rPr lang="en-US" sz="3393" spc="-173">
                <a:solidFill>
                  <a:srgbClr val="FFFFFF"/>
                </a:solidFill>
                <a:latin typeface="Proxima Nova"/>
                <a:ea typeface="Proxima Nova"/>
                <a:cs typeface="Proxima Nova"/>
                <a:sym typeface="Proxima Nova"/>
              </a:rPr>
              <a:t>Local Ownership</a:t>
            </a:r>
          </a:p>
          <a:p>
            <a:pPr algn="l" marL="732592" indent="-366296" lvl="1">
              <a:lnSpc>
                <a:spcPts val="3562"/>
              </a:lnSpc>
              <a:buFont typeface="Arial"/>
              <a:buChar char="•"/>
            </a:pPr>
            <a:r>
              <a:rPr lang="en-US" sz="3393" spc="-173">
                <a:solidFill>
                  <a:srgbClr val="FFFFFF"/>
                </a:solidFill>
                <a:latin typeface="Proxima Nova"/>
                <a:ea typeface="Proxima Nova"/>
                <a:cs typeface="Proxima Nova"/>
                <a:sym typeface="Proxima Nova"/>
              </a:rPr>
              <a:t>Local Knowledge Integration</a:t>
            </a:r>
          </a:p>
          <a:p>
            <a:pPr algn="l" marL="732592" indent="-366296" lvl="1">
              <a:lnSpc>
                <a:spcPts val="3562"/>
              </a:lnSpc>
              <a:buFont typeface="Arial"/>
              <a:buChar char="•"/>
            </a:pPr>
            <a:r>
              <a:rPr lang="en-US" sz="3393" spc="-173">
                <a:solidFill>
                  <a:srgbClr val="FFFFFF"/>
                </a:solidFill>
                <a:latin typeface="Proxima Nova"/>
                <a:ea typeface="Proxima Nova"/>
                <a:cs typeface="Proxima Nova"/>
                <a:sym typeface="Proxima Nova"/>
              </a:rPr>
              <a:t>Innovative and Adaptive Solutions</a:t>
            </a:r>
          </a:p>
          <a:p>
            <a:pPr algn="l" marL="732592" indent="-366296" lvl="1">
              <a:lnSpc>
                <a:spcPts val="3562"/>
              </a:lnSpc>
              <a:buFont typeface="Arial"/>
              <a:buChar char="•"/>
            </a:pPr>
            <a:r>
              <a:rPr lang="en-US" sz="3393" spc="-173">
                <a:solidFill>
                  <a:srgbClr val="FFFFFF"/>
                </a:solidFill>
                <a:latin typeface="Proxima Nova"/>
                <a:ea typeface="Proxima Nova"/>
                <a:cs typeface="Proxima Nova"/>
                <a:sym typeface="Proxima Nova"/>
              </a:rPr>
              <a:t>Strong Local Networks/partnerships</a:t>
            </a:r>
          </a:p>
          <a:p>
            <a:pPr algn="ctr">
              <a:lnSpc>
                <a:spcPts val="5557"/>
              </a:lnSpc>
            </a:pPr>
          </a:p>
          <a:p>
            <a:pPr algn="ctr">
              <a:lnSpc>
                <a:spcPts val="5557"/>
              </a:lnSpc>
            </a:pPr>
          </a:p>
          <a:p>
            <a:pPr algn="ctr">
              <a:lnSpc>
                <a:spcPts val="5557"/>
              </a:lnSpc>
              <a:spcBef>
                <a:spcPct val="0"/>
              </a:spcBef>
            </a:pPr>
          </a:p>
        </p:txBody>
      </p:sp>
      <p:sp>
        <p:nvSpPr>
          <p:cNvPr name="Freeform 3" id="3"/>
          <p:cNvSpPr/>
          <p:nvPr/>
        </p:nvSpPr>
        <p:spPr>
          <a:xfrm flipH="false" flipV="false" rot="0">
            <a:off x="9427490" y="4606438"/>
            <a:ext cx="12436566" cy="12620132"/>
          </a:xfrm>
          <a:custGeom>
            <a:avLst/>
            <a:gdLst/>
            <a:ahLst/>
            <a:cxnLst/>
            <a:rect r="r" b="b" t="t" l="l"/>
            <a:pathLst>
              <a:path h="12620132" w="12436566">
                <a:moveTo>
                  <a:pt x="0" y="0"/>
                </a:moveTo>
                <a:lnTo>
                  <a:pt x="12436566" y="0"/>
                </a:lnTo>
                <a:lnTo>
                  <a:pt x="12436566" y="12620132"/>
                </a:lnTo>
                <a:lnTo>
                  <a:pt x="0" y="126201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4"/>
            <a:stretch>
              <a:fillRect l="0" t="0" r="0" b="0"/>
            </a:stretch>
          </a:blipFill>
        </p:spPr>
      </p:sp>
      <p:sp>
        <p:nvSpPr>
          <p:cNvPr name="Freeform 5" id="5"/>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5"/>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3846327" y="1104900"/>
            <a:ext cx="11483410" cy="6796910"/>
          </a:xfrm>
          <a:prstGeom prst="rect">
            <a:avLst/>
          </a:prstGeom>
        </p:spPr>
        <p:txBody>
          <a:bodyPr anchor="t" rtlCol="false" tIns="0" lIns="0" bIns="0" rIns="0">
            <a:spAutoFit/>
          </a:bodyPr>
          <a:lstStyle/>
          <a:p>
            <a:pPr algn="ctr">
              <a:lnSpc>
                <a:spcPts val="5557"/>
              </a:lnSpc>
            </a:pPr>
          </a:p>
          <a:p>
            <a:pPr algn="ctr">
              <a:lnSpc>
                <a:spcPts val="4192"/>
              </a:lnSpc>
            </a:pPr>
            <a:r>
              <a:rPr lang="en-US" b="true" sz="3993" spc="-203">
                <a:solidFill>
                  <a:srgbClr val="FFFFFF"/>
                </a:solidFill>
                <a:latin typeface="Proxima Nova Bold"/>
                <a:ea typeface="Proxima Nova Bold"/>
                <a:cs typeface="Proxima Nova Bold"/>
                <a:sym typeface="Proxima Nova Bold"/>
              </a:rPr>
              <a:t>Practical considerations, common pitfalls or challenges  </a:t>
            </a:r>
          </a:p>
          <a:p>
            <a:pPr algn="ctr">
              <a:lnSpc>
                <a:spcPts val="4192"/>
              </a:lnSpc>
            </a:pPr>
            <a:r>
              <a:rPr lang="en-US" b="true" sz="3993" spc="-203">
                <a:solidFill>
                  <a:srgbClr val="FFFFFF"/>
                </a:solidFill>
                <a:latin typeface="Proxima Nova Bold"/>
                <a:ea typeface="Proxima Nova Bold"/>
                <a:cs typeface="Proxima Nova Bold"/>
                <a:sym typeface="Proxima Nova Bold"/>
              </a:rPr>
              <a:t>changemakers should anticipate when designing </a:t>
            </a:r>
          </a:p>
          <a:p>
            <a:pPr algn="ctr">
              <a:lnSpc>
                <a:spcPts val="4192"/>
              </a:lnSpc>
            </a:pPr>
            <a:r>
              <a:rPr lang="en-US" b="true" sz="3993" spc="-203">
                <a:solidFill>
                  <a:srgbClr val="FFFFFF"/>
                </a:solidFill>
                <a:latin typeface="Proxima Nova Bold"/>
                <a:ea typeface="Proxima Nova Bold"/>
                <a:cs typeface="Proxima Nova Bold"/>
                <a:sym typeface="Proxima Nova Bold"/>
              </a:rPr>
              <a:t>CPS solutions</a:t>
            </a:r>
          </a:p>
          <a:p>
            <a:pPr algn="ctr">
              <a:lnSpc>
                <a:spcPts val="5557"/>
              </a:lnSpc>
            </a:pPr>
          </a:p>
          <a:p>
            <a:pPr algn="ctr">
              <a:lnSpc>
                <a:spcPts val="5557"/>
              </a:lnSpc>
            </a:pPr>
          </a:p>
          <a:p>
            <a:pPr algn="just" marL="689413" indent="-344707" lvl="1">
              <a:lnSpc>
                <a:spcPts val="3352"/>
              </a:lnSpc>
              <a:buFont typeface="Arial"/>
              <a:buChar char="•"/>
            </a:pPr>
            <a:r>
              <a:rPr lang="en-US" sz="3193" spc="-162">
                <a:solidFill>
                  <a:srgbClr val="FFFFFF"/>
                </a:solidFill>
                <a:latin typeface="Proxima Nova"/>
                <a:ea typeface="Proxima Nova"/>
                <a:cs typeface="Proxima Nova"/>
                <a:sym typeface="Proxima Nova"/>
              </a:rPr>
              <a:t>Local Context relevance/Knowledge</a:t>
            </a:r>
          </a:p>
          <a:p>
            <a:pPr algn="just" marL="689413" indent="-344707" lvl="1">
              <a:lnSpc>
                <a:spcPts val="3352"/>
              </a:lnSpc>
              <a:buFont typeface="Arial"/>
              <a:buChar char="•"/>
            </a:pPr>
            <a:r>
              <a:rPr lang="en-US" sz="3193" spc="-162">
                <a:solidFill>
                  <a:srgbClr val="FFFFFF"/>
                </a:solidFill>
                <a:latin typeface="Proxima Nova"/>
                <a:ea typeface="Proxima Nova"/>
                <a:cs typeface="Proxima Nova"/>
                <a:sym typeface="Proxima Nova"/>
              </a:rPr>
              <a:t>Stakeholder Engagement</a:t>
            </a:r>
          </a:p>
          <a:p>
            <a:pPr algn="just" marL="689413" indent="-344707" lvl="1">
              <a:lnSpc>
                <a:spcPts val="3352"/>
              </a:lnSpc>
              <a:buFont typeface="Arial"/>
              <a:buChar char="•"/>
            </a:pPr>
            <a:r>
              <a:rPr lang="en-US" sz="3193" spc="-162">
                <a:solidFill>
                  <a:srgbClr val="FFFFFF"/>
                </a:solidFill>
                <a:latin typeface="Proxima Nova"/>
                <a:ea typeface="Proxima Nova"/>
                <a:cs typeface="Proxima Nova"/>
                <a:sym typeface="Proxima Nova"/>
              </a:rPr>
              <a:t>Scalability and Sustainability</a:t>
            </a:r>
          </a:p>
          <a:p>
            <a:pPr algn="just" marL="689413" indent="-344707" lvl="1">
              <a:lnSpc>
                <a:spcPts val="3352"/>
              </a:lnSpc>
              <a:buFont typeface="Arial"/>
              <a:buChar char="•"/>
            </a:pPr>
            <a:r>
              <a:rPr lang="en-US" sz="3193" spc="-162">
                <a:solidFill>
                  <a:srgbClr val="FFFFFF"/>
                </a:solidFill>
                <a:latin typeface="Proxima Nova"/>
                <a:ea typeface="Proxima Nova"/>
                <a:cs typeface="Proxima Nova"/>
                <a:sym typeface="Proxima Nova"/>
              </a:rPr>
              <a:t>Data-Driven Decision Making</a:t>
            </a:r>
          </a:p>
          <a:p>
            <a:pPr algn="ctr">
              <a:lnSpc>
                <a:spcPts val="5557"/>
              </a:lnSpc>
            </a:pPr>
          </a:p>
          <a:p>
            <a:pPr algn="ctr">
              <a:lnSpc>
                <a:spcPts val="5557"/>
              </a:lnSpc>
              <a:spcBef>
                <a:spcPct val="0"/>
              </a:spcBef>
            </a:pPr>
          </a:p>
        </p:txBody>
      </p:sp>
      <p:sp>
        <p:nvSpPr>
          <p:cNvPr name="Freeform 3" id="3"/>
          <p:cNvSpPr/>
          <p:nvPr/>
        </p:nvSpPr>
        <p:spPr>
          <a:xfrm flipH="false" flipV="false" rot="0">
            <a:off x="-4331463" y="5606351"/>
            <a:ext cx="12436566" cy="12620132"/>
          </a:xfrm>
          <a:custGeom>
            <a:avLst/>
            <a:gdLst/>
            <a:ahLst/>
            <a:cxnLst/>
            <a:rect r="r" b="b" t="t" l="l"/>
            <a:pathLst>
              <a:path h="12620132" w="12436566">
                <a:moveTo>
                  <a:pt x="0" y="0"/>
                </a:moveTo>
                <a:lnTo>
                  <a:pt x="12436567" y="0"/>
                </a:lnTo>
                <a:lnTo>
                  <a:pt x="12436567" y="12620132"/>
                </a:lnTo>
                <a:lnTo>
                  <a:pt x="0" y="126201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4"/>
            <a:stretch>
              <a:fillRect l="0" t="0" r="0" b="0"/>
            </a:stretch>
          </a:blipFill>
        </p:spPr>
      </p:sp>
      <p:sp>
        <p:nvSpPr>
          <p:cNvPr name="Freeform 5" id="5"/>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5"/>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3550807" y="1104900"/>
            <a:ext cx="12074450" cy="7244585"/>
          </a:xfrm>
          <a:prstGeom prst="rect">
            <a:avLst/>
          </a:prstGeom>
        </p:spPr>
        <p:txBody>
          <a:bodyPr anchor="t" rtlCol="false" tIns="0" lIns="0" bIns="0" rIns="0">
            <a:spAutoFit/>
          </a:bodyPr>
          <a:lstStyle/>
          <a:p>
            <a:pPr algn="ctr">
              <a:lnSpc>
                <a:spcPts val="5557"/>
              </a:lnSpc>
            </a:pPr>
          </a:p>
          <a:p>
            <a:pPr algn="ctr">
              <a:lnSpc>
                <a:spcPts val="5557"/>
              </a:lnSpc>
            </a:pPr>
            <a:r>
              <a:rPr lang="en-US" b="true" sz="5293" spc="-269">
                <a:solidFill>
                  <a:srgbClr val="FFFFFF"/>
                </a:solidFill>
                <a:latin typeface="Proxima Nova Bold"/>
                <a:ea typeface="Proxima Nova Bold"/>
                <a:cs typeface="Proxima Nova Bold"/>
                <a:sym typeface="Proxima Nova Bold"/>
              </a:rPr>
              <a:t>Solutions that are inclusive and </a:t>
            </a:r>
          </a:p>
          <a:p>
            <a:pPr algn="ctr">
              <a:lnSpc>
                <a:spcPts val="5557"/>
              </a:lnSpc>
            </a:pPr>
            <a:r>
              <a:rPr lang="en-US" b="true" sz="5293" spc="-269">
                <a:solidFill>
                  <a:srgbClr val="FFFFFF"/>
                </a:solidFill>
                <a:latin typeface="Proxima Nova Bold"/>
                <a:ea typeface="Proxima Nova Bold"/>
                <a:cs typeface="Proxima Nova Bold"/>
                <a:sym typeface="Proxima Nova Bold"/>
              </a:rPr>
              <a:t>responsive to local needs</a:t>
            </a:r>
          </a:p>
          <a:p>
            <a:pPr algn="l">
              <a:lnSpc>
                <a:spcPts val="5557"/>
              </a:lnSpc>
            </a:pPr>
          </a:p>
          <a:p>
            <a:pPr algn="l">
              <a:lnSpc>
                <a:spcPts val="5557"/>
              </a:lnSpc>
            </a:pPr>
          </a:p>
          <a:p>
            <a:pPr algn="l" marL="754182" indent="-377091" lvl="1">
              <a:lnSpc>
                <a:spcPts val="3667"/>
              </a:lnSpc>
              <a:buFont typeface="Arial"/>
              <a:buChar char="•"/>
            </a:pPr>
            <a:r>
              <a:rPr lang="en-US" sz="3493" spc="-178">
                <a:solidFill>
                  <a:srgbClr val="FFFFFF"/>
                </a:solidFill>
                <a:latin typeface="Proxima Nova"/>
                <a:ea typeface="Proxima Nova"/>
                <a:cs typeface="Proxima Nova"/>
                <a:sym typeface="Proxima Nova"/>
              </a:rPr>
              <a:t>Adopt a participatory approach</a:t>
            </a:r>
          </a:p>
          <a:p>
            <a:pPr algn="l" marL="754182" indent="-377091" lvl="1">
              <a:lnSpc>
                <a:spcPts val="3667"/>
              </a:lnSpc>
              <a:buFont typeface="Arial"/>
              <a:buChar char="•"/>
            </a:pPr>
            <a:r>
              <a:rPr lang="en-US" sz="3493" spc="-178">
                <a:solidFill>
                  <a:srgbClr val="FFFFFF"/>
                </a:solidFill>
                <a:latin typeface="Proxima Nova"/>
                <a:ea typeface="Proxima Nova"/>
                <a:cs typeface="Proxima Nova"/>
                <a:sym typeface="Proxima Nova"/>
              </a:rPr>
              <a:t>Gender Inclusions</a:t>
            </a:r>
          </a:p>
          <a:p>
            <a:pPr algn="l" marL="754182" indent="-377091" lvl="1">
              <a:lnSpc>
                <a:spcPts val="3667"/>
              </a:lnSpc>
              <a:buFont typeface="Arial"/>
              <a:buChar char="•"/>
            </a:pPr>
            <a:r>
              <a:rPr lang="en-US" sz="3493" spc="-178">
                <a:solidFill>
                  <a:srgbClr val="FFFFFF"/>
                </a:solidFill>
                <a:latin typeface="Proxima Nova"/>
                <a:ea typeface="Proxima Nova"/>
                <a:cs typeface="Proxima Nova"/>
                <a:sym typeface="Proxima Nova"/>
              </a:rPr>
              <a:t>Local cultural context and integrating traditional knowledge</a:t>
            </a:r>
          </a:p>
          <a:p>
            <a:pPr algn="l" marL="754182" indent="-377091" lvl="1">
              <a:lnSpc>
                <a:spcPts val="3667"/>
              </a:lnSpc>
              <a:buFont typeface="Arial"/>
              <a:buChar char="•"/>
            </a:pPr>
            <a:r>
              <a:rPr lang="en-US" sz="3493" spc="-178">
                <a:solidFill>
                  <a:srgbClr val="FFFFFF"/>
                </a:solidFill>
                <a:latin typeface="Proxima Nova"/>
                <a:ea typeface="Proxima Nova"/>
                <a:cs typeface="Proxima Nova"/>
                <a:sym typeface="Proxima Nova"/>
              </a:rPr>
              <a:t>Embrace technology and innovation</a:t>
            </a:r>
          </a:p>
          <a:p>
            <a:pPr algn="l" marL="754182" indent="-377091" lvl="1">
              <a:lnSpc>
                <a:spcPts val="3667"/>
              </a:lnSpc>
              <a:buFont typeface="Arial"/>
              <a:buChar char="•"/>
            </a:pPr>
            <a:r>
              <a:rPr lang="en-US" sz="3493" spc="-178">
                <a:solidFill>
                  <a:srgbClr val="FFFFFF"/>
                </a:solidFill>
                <a:latin typeface="Proxima Nova"/>
                <a:ea typeface="Proxima Nova"/>
                <a:cs typeface="Proxima Nova"/>
                <a:sym typeface="Proxima Nova"/>
              </a:rPr>
              <a:t>Local ownership and long-term sustainability</a:t>
            </a:r>
          </a:p>
          <a:p>
            <a:pPr algn="ctr">
              <a:lnSpc>
                <a:spcPts val="5557"/>
              </a:lnSpc>
            </a:pPr>
          </a:p>
          <a:p>
            <a:pPr algn="ctr">
              <a:lnSpc>
                <a:spcPts val="5557"/>
              </a:lnSpc>
              <a:spcBef>
                <a:spcPct val="0"/>
              </a:spcBef>
            </a:pPr>
          </a:p>
        </p:txBody>
      </p:sp>
      <p:sp>
        <p:nvSpPr>
          <p:cNvPr name="Freeform 3" id="3"/>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2"/>
            <a:stretch>
              <a:fillRect l="0" t="0" r="0" b="0"/>
            </a:stretch>
          </a:blipFill>
        </p:spPr>
      </p:sp>
      <p:sp>
        <p:nvSpPr>
          <p:cNvPr name="Freeform 4" id="4"/>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3"/>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3518196" y="-6081517"/>
            <a:ext cx="11883057" cy="12058453"/>
          </a:xfrm>
          <a:custGeom>
            <a:avLst/>
            <a:gdLst/>
            <a:ahLst/>
            <a:cxnLst/>
            <a:rect r="r" b="b" t="t" l="l"/>
            <a:pathLst>
              <a:path h="12058453" w="11883057">
                <a:moveTo>
                  <a:pt x="0" y="0"/>
                </a:moveTo>
                <a:lnTo>
                  <a:pt x="11883057" y="0"/>
                </a:lnTo>
                <a:lnTo>
                  <a:pt x="11883057" y="12058453"/>
                </a:lnTo>
                <a:lnTo>
                  <a:pt x="0" y="1205845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806553" y="3900376"/>
            <a:ext cx="8359818" cy="8483210"/>
          </a:xfrm>
          <a:custGeom>
            <a:avLst/>
            <a:gdLst/>
            <a:ahLst/>
            <a:cxnLst/>
            <a:rect r="r" b="b" t="t" l="l"/>
            <a:pathLst>
              <a:path h="8483210" w="8359818">
                <a:moveTo>
                  <a:pt x="0" y="0"/>
                </a:moveTo>
                <a:lnTo>
                  <a:pt x="8359818" y="0"/>
                </a:lnTo>
                <a:lnTo>
                  <a:pt x="8359818" y="8483210"/>
                </a:lnTo>
                <a:lnTo>
                  <a:pt x="0" y="84832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5"/>
            <a:stretch>
              <a:fillRect l="0" t="0" r="0" b="0"/>
            </a:stretch>
          </a:blipFill>
        </p:spPr>
      </p:sp>
      <p:sp>
        <p:nvSpPr>
          <p:cNvPr name="TextBox 5" id="5"/>
          <p:cNvSpPr txBox="true"/>
          <p:nvPr/>
        </p:nvSpPr>
        <p:spPr>
          <a:xfrm rot="0">
            <a:off x="4902243" y="1765790"/>
            <a:ext cx="8483514" cy="1485970"/>
          </a:xfrm>
          <a:prstGeom prst="rect">
            <a:avLst/>
          </a:prstGeom>
        </p:spPr>
        <p:txBody>
          <a:bodyPr anchor="t" rtlCol="false" tIns="0" lIns="0" bIns="0" rIns="0">
            <a:spAutoFit/>
          </a:bodyPr>
          <a:lstStyle/>
          <a:p>
            <a:pPr algn="ctr">
              <a:lnSpc>
                <a:spcPts val="5778"/>
              </a:lnSpc>
            </a:pPr>
            <a:r>
              <a:rPr lang="en-US" b="true" sz="5503" spc="-280">
                <a:solidFill>
                  <a:srgbClr val="FFFFFF"/>
                </a:solidFill>
                <a:latin typeface="Proxima Nova Bold"/>
                <a:ea typeface="Proxima Nova Bold"/>
                <a:cs typeface="Proxima Nova Bold"/>
                <a:sym typeface="Proxima Nova Bold"/>
              </a:rPr>
              <a:t>Why engaging with youth to address climate security risks</a:t>
            </a:r>
            <a:r>
              <a:rPr lang="en-US" b="true" sz="5503" spc="-280">
                <a:solidFill>
                  <a:srgbClr val="FFFFFF"/>
                </a:solidFill>
                <a:latin typeface="Proxima Nova Bold"/>
                <a:ea typeface="Proxima Nova Bold"/>
                <a:cs typeface="Proxima Nova Bold"/>
                <a:sym typeface="Proxima Nova Bold"/>
              </a:rPr>
              <a:t> </a:t>
            </a:r>
          </a:p>
        </p:txBody>
      </p:sp>
      <p:sp>
        <p:nvSpPr>
          <p:cNvPr name="Freeform 6" id="6"/>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6"/>
            <a:stretch>
              <a:fillRect l="0" t="0" r="0" b="0"/>
            </a:stretch>
          </a:blipFill>
        </p:spPr>
      </p:sp>
      <p:sp>
        <p:nvSpPr>
          <p:cNvPr name="AutoShape 7" id="7"/>
          <p:cNvSpPr/>
          <p:nvPr/>
        </p:nvSpPr>
        <p:spPr>
          <a:xfrm>
            <a:off x="3822723" y="3232710"/>
            <a:ext cx="9695473" cy="19050"/>
          </a:xfrm>
          <a:prstGeom prst="line">
            <a:avLst/>
          </a:prstGeom>
          <a:ln cap="flat" w="38100">
            <a:solidFill>
              <a:srgbClr val="FFFFFF"/>
            </a:solidFill>
            <a:prstDash val="solid"/>
            <a:headEnd type="none" len="sm" w="sm"/>
            <a:tailEnd type="none" len="sm" w="sm"/>
          </a:ln>
        </p:spPr>
      </p:sp>
      <p:sp>
        <p:nvSpPr>
          <p:cNvPr name="Freeform 8" id="8"/>
          <p:cNvSpPr/>
          <p:nvPr/>
        </p:nvSpPr>
        <p:spPr>
          <a:xfrm flipH="false" flipV="false" rot="0">
            <a:off x="4075093" y="3398230"/>
            <a:ext cx="10137814" cy="6193060"/>
          </a:xfrm>
          <a:custGeom>
            <a:avLst/>
            <a:gdLst/>
            <a:ahLst/>
            <a:cxnLst/>
            <a:rect r="r" b="b" t="t" l="l"/>
            <a:pathLst>
              <a:path h="6193060" w="10137814">
                <a:moveTo>
                  <a:pt x="0" y="0"/>
                </a:moveTo>
                <a:lnTo>
                  <a:pt x="10137814" y="0"/>
                </a:lnTo>
                <a:lnTo>
                  <a:pt x="10137814" y="6193060"/>
                </a:lnTo>
                <a:lnTo>
                  <a:pt x="0" y="6193060"/>
                </a:lnTo>
                <a:lnTo>
                  <a:pt x="0" y="0"/>
                </a:lnTo>
                <a:close/>
              </a:path>
            </a:pathLst>
          </a:custGeom>
          <a:blipFill>
            <a:blip r:embed="rId7"/>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960237" y="-2997792"/>
            <a:ext cx="8039521" cy="8158185"/>
          </a:xfrm>
          <a:custGeom>
            <a:avLst/>
            <a:gdLst/>
            <a:ahLst/>
            <a:cxnLst/>
            <a:rect r="r" b="b" t="t" l="l"/>
            <a:pathLst>
              <a:path h="8158185" w="8039521">
                <a:moveTo>
                  <a:pt x="0" y="0"/>
                </a:moveTo>
                <a:lnTo>
                  <a:pt x="8039521" y="0"/>
                </a:lnTo>
                <a:lnTo>
                  <a:pt x="8039521" y="8158186"/>
                </a:lnTo>
                <a:lnTo>
                  <a:pt x="0" y="815818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896209" y="3571674"/>
            <a:ext cx="11581172" cy="5864225"/>
          </a:xfrm>
          <a:prstGeom prst="rect">
            <a:avLst/>
          </a:prstGeom>
        </p:spPr>
        <p:txBody>
          <a:bodyPr anchor="t" rtlCol="false" tIns="0" lIns="0" bIns="0" rIns="0">
            <a:spAutoFit/>
          </a:bodyPr>
          <a:lstStyle/>
          <a:p>
            <a:pPr algn="just" marL="539749" indent="-269875" lvl="1">
              <a:lnSpc>
                <a:spcPts val="3324"/>
              </a:lnSpc>
              <a:buFont typeface="Arial"/>
              <a:buChar char="•"/>
            </a:pPr>
            <a:r>
              <a:rPr lang="en-US" b="true" sz="2499">
                <a:solidFill>
                  <a:srgbClr val="FFFFFF"/>
                </a:solidFill>
                <a:latin typeface="Proxima Nova Bold"/>
                <a:ea typeface="Proxima Nova Bold"/>
                <a:cs typeface="Proxima Nova Bold"/>
                <a:sym typeface="Proxima Nova Bold"/>
              </a:rPr>
              <a:t>There is a demographic dividend to seize:</a:t>
            </a:r>
            <a:r>
              <a:rPr lang="en-US" sz="2499">
                <a:solidFill>
                  <a:srgbClr val="FFFFFF"/>
                </a:solidFill>
                <a:latin typeface="Proxima Nova"/>
                <a:ea typeface="Proxima Nova"/>
                <a:cs typeface="Proxima Nova"/>
                <a:sym typeface="Proxima Nova"/>
              </a:rPr>
              <a:t> At 1.9 billion, there are more young people than at any other time in history. Nine out of 10 young people in the world live in programme countries. In most of them, 60-70% of the population is below 30. One in four young people is affected by violence or armed conflict. </a:t>
            </a:r>
          </a:p>
          <a:p>
            <a:pPr algn="just" marL="539749" indent="-269875" lvl="1">
              <a:lnSpc>
                <a:spcPts val="3324"/>
              </a:lnSpc>
              <a:buFont typeface="Arial"/>
              <a:buChar char="•"/>
            </a:pPr>
            <a:r>
              <a:rPr lang="en-US" sz="2499">
                <a:solidFill>
                  <a:srgbClr val="FFFFFF"/>
                </a:solidFill>
                <a:latin typeface="Proxima Nova"/>
                <a:ea typeface="Proxima Nova"/>
                <a:cs typeface="Proxima Nova"/>
                <a:sym typeface="Proxima Nova"/>
              </a:rPr>
              <a:t>I</a:t>
            </a:r>
            <a:r>
              <a:rPr lang="en-US" b="true" sz="2499">
                <a:solidFill>
                  <a:srgbClr val="FFFFFF"/>
                </a:solidFill>
                <a:latin typeface="Proxima Nova Bold"/>
                <a:ea typeface="Proxima Nova Bold"/>
                <a:cs typeface="Proxima Nova Bold"/>
                <a:sym typeface="Proxima Nova Bold"/>
              </a:rPr>
              <a:t>t is an urgent democratic issue:</a:t>
            </a:r>
            <a:r>
              <a:rPr lang="en-US" sz="2499">
                <a:solidFill>
                  <a:srgbClr val="FFFFFF"/>
                </a:solidFill>
                <a:latin typeface="Proxima Nova"/>
                <a:ea typeface="Proxima Nova"/>
                <a:cs typeface="Proxima Nova"/>
                <a:sym typeface="Proxima Nova"/>
              </a:rPr>
              <a:t> Young women and men face a wide array of development challenges and are frequently involving negative assumptions about age, experience and capabilities. Young people are still victims of discrimination, repression and threats. </a:t>
            </a:r>
          </a:p>
          <a:p>
            <a:pPr algn="just" marL="539749" indent="-269875" lvl="1">
              <a:lnSpc>
                <a:spcPts val="3324"/>
              </a:lnSpc>
              <a:buFont typeface="Arial"/>
              <a:buChar char="•"/>
            </a:pPr>
            <a:r>
              <a:rPr lang="en-US" b="true" sz="2499">
                <a:solidFill>
                  <a:srgbClr val="FFFFFF"/>
                </a:solidFill>
                <a:latin typeface="Proxima Nova Bold"/>
                <a:ea typeface="Proxima Nova Bold"/>
                <a:cs typeface="Proxima Nova Bold"/>
                <a:sym typeface="Proxima Nova Bold"/>
              </a:rPr>
              <a:t>It is high time we recognize and support young people as transformative forces for sustainable development</a:t>
            </a:r>
            <a:r>
              <a:rPr lang="en-US" sz="2499">
                <a:solidFill>
                  <a:srgbClr val="FFFFFF"/>
                </a:solidFill>
                <a:latin typeface="Proxima Nova"/>
                <a:ea typeface="Proxima Nova"/>
                <a:cs typeface="Proxima Nova"/>
                <a:sym typeface="Proxima Nova"/>
              </a:rPr>
              <a:t>: Many young people are responding to today’s challenges contributing fresh ideas and innovative solutions and driving development and peace for themselves, their communities and their societies, and their contribution and potential should be valued and supported.</a:t>
            </a:r>
          </a:p>
          <a:p>
            <a:pPr algn="just">
              <a:lnSpc>
                <a:spcPts val="3324"/>
              </a:lnSpc>
            </a:pPr>
          </a:p>
        </p:txBody>
      </p:sp>
      <p:sp>
        <p:nvSpPr>
          <p:cNvPr name="TextBox 4" id="4"/>
          <p:cNvSpPr txBox="true"/>
          <p:nvPr/>
        </p:nvSpPr>
        <p:spPr>
          <a:xfrm rot="0">
            <a:off x="4491189" y="1731122"/>
            <a:ext cx="9305621" cy="752545"/>
          </a:xfrm>
          <a:prstGeom prst="rect">
            <a:avLst/>
          </a:prstGeom>
        </p:spPr>
        <p:txBody>
          <a:bodyPr anchor="t" rtlCol="false" tIns="0" lIns="0" bIns="0" rIns="0">
            <a:spAutoFit/>
          </a:bodyPr>
          <a:lstStyle/>
          <a:p>
            <a:pPr algn="ctr">
              <a:lnSpc>
                <a:spcPts val="5778"/>
              </a:lnSpc>
            </a:pPr>
            <a:r>
              <a:rPr lang="en-US" b="true" sz="5503" spc="-280">
                <a:solidFill>
                  <a:srgbClr val="FFFFFF"/>
                </a:solidFill>
                <a:latin typeface="Proxima Nova Bold"/>
                <a:ea typeface="Proxima Nova Bold"/>
                <a:cs typeface="Proxima Nova Bold"/>
                <a:sym typeface="Proxima Nova Bold"/>
              </a:rPr>
              <a:t>Why youth matters</a:t>
            </a:r>
          </a:p>
        </p:txBody>
      </p:sp>
      <p:sp>
        <p:nvSpPr>
          <p:cNvPr name="AutoShape 5" id="5"/>
          <p:cNvSpPr/>
          <p:nvPr/>
        </p:nvSpPr>
        <p:spPr>
          <a:xfrm>
            <a:off x="5810618" y="2502716"/>
            <a:ext cx="6666763" cy="19050"/>
          </a:xfrm>
          <a:prstGeom prst="line">
            <a:avLst/>
          </a:prstGeom>
          <a:ln cap="flat" w="38100">
            <a:solidFill>
              <a:srgbClr val="FFFFFF"/>
            </a:solidFill>
            <a:prstDash val="solid"/>
            <a:headEnd type="none" len="sm" w="sm"/>
            <a:tailEnd type="none" len="sm" w="sm"/>
          </a:ln>
        </p:spPr>
      </p:sp>
      <p:sp>
        <p:nvSpPr>
          <p:cNvPr name="Freeform 6" id="6"/>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4"/>
            <a:stretch>
              <a:fillRect l="0" t="0" r="0" b="0"/>
            </a:stretch>
          </a:blipFill>
        </p:spPr>
      </p:sp>
      <p:sp>
        <p:nvSpPr>
          <p:cNvPr name="Freeform 7" id="7"/>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5"/>
            <a:stretch>
              <a:fillRect l="0" t="0" r="0" b="0"/>
            </a:stretch>
          </a:blipFill>
        </p:spPr>
      </p:sp>
      <p:sp>
        <p:nvSpPr>
          <p:cNvPr name="Freeform 8" id="8" descr="A person holding a box  Description automatically generated"/>
          <p:cNvSpPr/>
          <p:nvPr/>
        </p:nvSpPr>
        <p:spPr>
          <a:xfrm flipH="false" flipV="false" rot="0">
            <a:off x="12625516" y="4141799"/>
            <a:ext cx="5662484" cy="4762075"/>
          </a:xfrm>
          <a:custGeom>
            <a:avLst/>
            <a:gdLst/>
            <a:ahLst/>
            <a:cxnLst/>
            <a:rect r="r" b="b" t="t" l="l"/>
            <a:pathLst>
              <a:path h="4762075" w="5662484">
                <a:moveTo>
                  <a:pt x="0" y="0"/>
                </a:moveTo>
                <a:lnTo>
                  <a:pt x="5662484" y="0"/>
                </a:lnTo>
                <a:lnTo>
                  <a:pt x="5662484" y="4762075"/>
                </a:lnTo>
                <a:lnTo>
                  <a:pt x="0" y="4762075"/>
                </a:lnTo>
                <a:lnTo>
                  <a:pt x="0" y="0"/>
                </a:lnTo>
                <a:close/>
              </a:path>
            </a:pathLst>
          </a:custGeom>
          <a:blipFill>
            <a:blip r:embed="rId6"/>
            <a:stretch>
              <a:fillRect l="-9615" t="-3704" r="-20206" b="816"/>
            </a:stretch>
          </a:blipFill>
        </p:spPr>
      </p:sp>
    </p:spTree>
  </p:cSld>
  <p:clrMapOvr>
    <a:masterClrMapping/>
  </p:clrMapOvr>
  <p:transition spd="fast">
    <p:circle/>
  </p:transition>
</p:sld>
</file>

<file path=ppt/slides/slide1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619176" y="1446285"/>
            <a:ext cx="12436566" cy="12620132"/>
          </a:xfrm>
          <a:custGeom>
            <a:avLst/>
            <a:gdLst/>
            <a:ahLst/>
            <a:cxnLst/>
            <a:rect r="r" b="b" t="t" l="l"/>
            <a:pathLst>
              <a:path h="12620132" w="12436566">
                <a:moveTo>
                  <a:pt x="0" y="0"/>
                </a:moveTo>
                <a:lnTo>
                  <a:pt x="12436566" y="0"/>
                </a:lnTo>
                <a:lnTo>
                  <a:pt x="12436566" y="12620132"/>
                </a:lnTo>
                <a:lnTo>
                  <a:pt x="0" y="1262013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5"/>
            <a:stretch>
              <a:fillRect l="0" t="0" r="0" b="0"/>
            </a:stretch>
          </a:blipFill>
        </p:spPr>
      </p:sp>
      <p:sp>
        <p:nvSpPr>
          <p:cNvPr name="AutoShape 4" id="4"/>
          <p:cNvSpPr/>
          <p:nvPr/>
        </p:nvSpPr>
        <p:spPr>
          <a:xfrm>
            <a:off x="4521765" y="2546910"/>
            <a:ext cx="10132534" cy="19050"/>
          </a:xfrm>
          <a:prstGeom prst="line">
            <a:avLst/>
          </a:prstGeom>
          <a:ln cap="flat" w="38100">
            <a:solidFill>
              <a:srgbClr val="FFFFFF"/>
            </a:solidFill>
            <a:prstDash val="solid"/>
            <a:headEnd type="none" len="sm" w="sm"/>
            <a:tailEnd type="none" len="sm" w="sm"/>
          </a:ln>
        </p:spPr>
      </p:sp>
      <p:sp>
        <p:nvSpPr>
          <p:cNvPr name="Freeform 5" id="5"/>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6"/>
            <a:stretch>
              <a:fillRect l="0" t="0" r="0" b="0"/>
            </a:stretch>
          </a:blipFill>
        </p:spPr>
      </p:sp>
      <p:sp>
        <p:nvSpPr>
          <p:cNvPr name="TextBox 6" id="6"/>
          <p:cNvSpPr txBox="true"/>
          <p:nvPr/>
        </p:nvSpPr>
        <p:spPr>
          <a:xfrm rot="0">
            <a:off x="4872576" y="1775315"/>
            <a:ext cx="9430912" cy="752545"/>
          </a:xfrm>
          <a:prstGeom prst="rect">
            <a:avLst/>
          </a:prstGeom>
        </p:spPr>
        <p:txBody>
          <a:bodyPr anchor="t" rtlCol="false" tIns="0" lIns="0" bIns="0" rIns="0">
            <a:spAutoFit/>
          </a:bodyPr>
          <a:lstStyle/>
          <a:p>
            <a:pPr algn="ctr">
              <a:lnSpc>
                <a:spcPts val="5778"/>
              </a:lnSpc>
              <a:spcBef>
                <a:spcPct val="0"/>
              </a:spcBef>
            </a:pPr>
            <a:r>
              <a:rPr lang="en-US" b="true" sz="5503" spc="-280">
                <a:solidFill>
                  <a:srgbClr val="FFFFFF"/>
                </a:solidFill>
                <a:latin typeface="Proxima Nova Bold"/>
                <a:ea typeface="Proxima Nova Bold"/>
                <a:cs typeface="Proxima Nova Bold"/>
                <a:sym typeface="Proxima Nova Bold"/>
              </a:rPr>
              <a:t>Intersection with the YPS agenda</a:t>
            </a:r>
          </a:p>
        </p:txBody>
      </p:sp>
      <p:grpSp>
        <p:nvGrpSpPr>
          <p:cNvPr name="Group 7" id="7"/>
          <p:cNvGrpSpPr/>
          <p:nvPr/>
        </p:nvGrpSpPr>
        <p:grpSpPr>
          <a:xfrm rot="0">
            <a:off x="1371600" y="4597456"/>
            <a:ext cx="7772400" cy="3504059"/>
            <a:chOff x="0" y="0"/>
            <a:chExt cx="10363200" cy="4672078"/>
          </a:xfrm>
        </p:grpSpPr>
        <p:sp>
          <p:nvSpPr>
            <p:cNvPr name="Freeform 8" id="8"/>
            <p:cNvSpPr/>
            <p:nvPr/>
          </p:nvSpPr>
          <p:spPr>
            <a:xfrm flipH="false" flipV="false" rot="0">
              <a:off x="0" y="0"/>
              <a:ext cx="10363200" cy="4672078"/>
            </a:xfrm>
            <a:custGeom>
              <a:avLst/>
              <a:gdLst/>
              <a:ahLst/>
              <a:cxnLst/>
              <a:rect r="r" b="b" t="t" l="l"/>
              <a:pathLst>
                <a:path h="4672078" w="10363200">
                  <a:moveTo>
                    <a:pt x="0" y="0"/>
                  </a:moveTo>
                  <a:lnTo>
                    <a:pt x="10363200" y="0"/>
                  </a:lnTo>
                  <a:lnTo>
                    <a:pt x="10363200" y="4672078"/>
                  </a:lnTo>
                  <a:lnTo>
                    <a:pt x="0" y="4672078"/>
                  </a:lnTo>
                  <a:close/>
                </a:path>
              </a:pathLst>
            </a:custGeom>
            <a:solidFill>
              <a:srgbClr val="000000">
                <a:alpha val="0"/>
              </a:srgbClr>
            </a:solidFill>
          </p:spPr>
        </p:sp>
        <p:sp>
          <p:nvSpPr>
            <p:cNvPr name="TextBox 9" id="9"/>
            <p:cNvSpPr txBox="true"/>
            <p:nvPr/>
          </p:nvSpPr>
          <p:spPr>
            <a:xfrm>
              <a:off x="0" y="28575"/>
              <a:ext cx="10363200" cy="4643503"/>
            </a:xfrm>
            <a:prstGeom prst="rect">
              <a:avLst/>
            </a:prstGeom>
          </p:spPr>
          <p:txBody>
            <a:bodyPr anchor="t" rtlCol="false" tIns="0" lIns="0" bIns="0" rIns="0"/>
            <a:lstStyle/>
            <a:p>
              <a:pPr algn="l" marL="542929" indent="-271465" lvl="1">
                <a:lnSpc>
                  <a:spcPts val="3240"/>
                </a:lnSpc>
                <a:buFont typeface="Arial"/>
                <a:buChar char="•"/>
              </a:pPr>
              <a:r>
                <a:rPr lang="en-US" sz="3000">
                  <a:solidFill>
                    <a:srgbClr val="FFFFFF"/>
                  </a:solidFill>
                  <a:latin typeface="Proxima Nova"/>
                  <a:ea typeface="Proxima Nova"/>
                  <a:cs typeface="Proxima Nova"/>
                  <a:sym typeface="Proxima Nova"/>
                </a:rPr>
                <a:t>The YPS agenda recognizes the important and positive contributions of youth in conflict prevention and resolution. It moves beyond seeing youth as victims or perpetrators of violence, highlighting their potential as peacebuilders and agents of change.</a:t>
              </a:r>
            </a:p>
          </p:txBody>
        </p:sp>
      </p:grpSp>
      <p:sp>
        <p:nvSpPr>
          <p:cNvPr name="Freeform 10" id="10"/>
          <p:cNvSpPr/>
          <p:nvPr/>
        </p:nvSpPr>
        <p:spPr>
          <a:xfrm flipH="false" flipV="false" rot="0">
            <a:off x="9313036" y="4443832"/>
            <a:ext cx="8330732" cy="3811308"/>
          </a:xfrm>
          <a:custGeom>
            <a:avLst/>
            <a:gdLst/>
            <a:ahLst/>
            <a:cxnLst/>
            <a:rect r="r" b="b" t="t" l="l"/>
            <a:pathLst>
              <a:path h="3811308" w="8330732">
                <a:moveTo>
                  <a:pt x="0" y="0"/>
                </a:moveTo>
                <a:lnTo>
                  <a:pt x="8330732" y="0"/>
                </a:lnTo>
                <a:lnTo>
                  <a:pt x="8330732" y="3811308"/>
                </a:lnTo>
                <a:lnTo>
                  <a:pt x="0" y="3811308"/>
                </a:lnTo>
                <a:lnTo>
                  <a:pt x="0" y="0"/>
                </a:lnTo>
                <a:close/>
              </a:path>
            </a:pathLst>
          </a:custGeom>
          <a:blipFill>
            <a:blip r:embed="rId7"/>
            <a:stretch>
              <a:fillRect l="-104" t="0" r="-104" b="0"/>
            </a:stretch>
          </a:blipFill>
        </p:spPr>
      </p:sp>
    </p:spTree>
  </p:cSld>
  <p:clrMapOvr>
    <a:masterClrMapping/>
  </p:clrMapOvr>
  <p:transition spd="fast">
    <p:fade/>
  </p:transition>
</p:sld>
</file>

<file path=ppt/slides/slide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960237" y="-2997792"/>
            <a:ext cx="8039521" cy="8158185"/>
          </a:xfrm>
          <a:custGeom>
            <a:avLst/>
            <a:gdLst/>
            <a:ahLst/>
            <a:cxnLst/>
            <a:rect r="r" b="b" t="t" l="l"/>
            <a:pathLst>
              <a:path h="8158185" w="8039521">
                <a:moveTo>
                  <a:pt x="0" y="0"/>
                </a:moveTo>
                <a:lnTo>
                  <a:pt x="8039521" y="0"/>
                </a:lnTo>
                <a:lnTo>
                  <a:pt x="8039521" y="8158186"/>
                </a:lnTo>
                <a:lnTo>
                  <a:pt x="0" y="815818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3" id="3"/>
          <p:cNvSpPr/>
          <p:nvPr/>
        </p:nvSpPr>
        <p:spPr>
          <a:xfrm>
            <a:off x="3841565" y="3259676"/>
            <a:ext cx="9955246" cy="0"/>
          </a:xfrm>
          <a:prstGeom prst="line">
            <a:avLst/>
          </a:prstGeom>
          <a:ln cap="flat" w="38100">
            <a:solidFill>
              <a:srgbClr val="FFFFFF"/>
            </a:solidFill>
            <a:prstDash val="solid"/>
            <a:headEnd type="none" len="sm" w="sm"/>
            <a:tailEnd type="none" len="sm" w="sm"/>
          </a:ln>
        </p:spPr>
      </p:sp>
      <p:sp>
        <p:nvSpPr>
          <p:cNvPr name="Freeform 4" id="4"/>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4"/>
            <a:stretch>
              <a:fillRect l="0" t="0" r="0" b="0"/>
            </a:stretch>
          </a:blipFill>
        </p:spPr>
      </p:sp>
      <p:sp>
        <p:nvSpPr>
          <p:cNvPr name="Freeform 5" id="5"/>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5"/>
            <a:stretch>
              <a:fillRect l="0" t="0" r="0" b="0"/>
            </a:stretch>
          </a:blipFill>
        </p:spPr>
      </p:sp>
      <p:sp>
        <p:nvSpPr>
          <p:cNvPr name="Freeform 6" id="6"/>
          <p:cNvSpPr/>
          <p:nvPr/>
        </p:nvSpPr>
        <p:spPr>
          <a:xfrm flipH="false" flipV="false" rot="0">
            <a:off x="8364595" y="3727475"/>
            <a:ext cx="8730540" cy="5827635"/>
          </a:xfrm>
          <a:custGeom>
            <a:avLst/>
            <a:gdLst/>
            <a:ahLst/>
            <a:cxnLst/>
            <a:rect r="r" b="b" t="t" l="l"/>
            <a:pathLst>
              <a:path h="5827635" w="8730540">
                <a:moveTo>
                  <a:pt x="0" y="0"/>
                </a:moveTo>
                <a:lnTo>
                  <a:pt x="8730540" y="0"/>
                </a:lnTo>
                <a:lnTo>
                  <a:pt x="8730540" y="5827635"/>
                </a:lnTo>
                <a:lnTo>
                  <a:pt x="0" y="5827635"/>
                </a:lnTo>
                <a:lnTo>
                  <a:pt x="0" y="0"/>
                </a:lnTo>
                <a:close/>
              </a:path>
            </a:pathLst>
          </a:custGeom>
          <a:blipFill>
            <a:blip r:embed="rId6"/>
            <a:stretch>
              <a:fillRect l="0" t="0" r="0" b="0"/>
            </a:stretch>
          </a:blipFill>
        </p:spPr>
      </p:sp>
      <p:sp>
        <p:nvSpPr>
          <p:cNvPr name="TextBox 7" id="7"/>
          <p:cNvSpPr txBox="true"/>
          <p:nvPr/>
        </p:nvSpPr>
        <p:spPr>
          <a:xfrm rot="0">
            <a:off x="4491189" y="1731122"/>
            <a:ext cx="9305621" cy="1485970"/>
          </a:xfrm>
          <a:prstGeom prst="rect">
            <a:avLst/>
          </a:prstGeom>
        </p:spPr>
        <p:txBody>
          <a:bodyPr anchor="t" rtlCol="false" tIns="0" lIns="0" bIns="0" rIns="0">
            <a:spAutoFit/>
          </a:bodyPr>
          <a:lstStyle/>
          <a:p>
            <a:pPr algn="ctr">
              <a:lnSpc>
                <a:spcPts val="5778"/>
              </a:lnSpc>
            </a:pPr>
            <a:r>
              <a:rPr lang="en-US" b="true" sz="5503" spc="-280">
                <a:solidFill>
                  <a:srgbClr val="FFFFFF"/>
                </a:solidFill>
                <a:latin typeface="Proxima Nova Bold"/>
                <a:ea typeface="Proxima Nova Bold"/>
                <a:cs typeface="Proxima Nova Bold"/>
                <a:sym typeface="Proxima Nova Bold"/>
              </a:rPr>
              <a:t>Climate, Peace and Security </a:t>
            </a:r>
          </a:p>
          <a:p>
            <a:pPr algn="ctr">
              <a:lnSpc>
                <a:spcPts val="5778"/>
              </a:lnSpc>
            </a:pPr>
            <a:r>
              <a:rPr lang="en-US" b="true" sz="5503" spc="-280">
                <a:solidFill>
                  <a:srgbClr val="FFFFFF"/>
                </a:solidFill>
                <a:latin typeface="Proxima Nova Bold"/>
                <a:ea typeface="Proxima Nova Bold"/>
                <a:cs typeface="Proxima Nova Bold"/>
                <a:sym typeface="Proxima Nova Bold"/>
              </a:rPr>
              <a:t>Thematic Priority</a:t>
            </a:r>
          </a:p>
        </p:txBody>
      </p:sp>
      <p:sp>
        <p:nvSpPr>
          <p:cNvPr name="TextBox 8" id="8"/>
          <p:cNvSpPr txBox="true"/>
          <p:nvPr/>
        </p:nvSpPr>
        <p:spPr>
          <a:xfrm rot="0">
            <a:off x="1309984" y="4673978"/>
            <a:ext cx="6639403" cy="3383339"/>
          </a:xfrm>
          <a:prstGeom prst="rect">
            <a:avLst/>
          </a:prstGeom>
        </p:spPr>
        <p:txBody>
          <a:bodyPr anchor="t" rtlCol="false" tIns="0" lIns="0" bIns="0" rIns="0">
            <a:spAutoFit/>
          </a:bodyPr>
          <a:lstStyle/>
          <a:p>
            <a:pPr algn="l">
              <a:lnSpc>
                <a:spcPts val="5329"/>
              </a:lnSpc>
              <a:spcBef>
                <a:spcPct val="0"/>
              </a:spcBef>
            </a:pPr>
            <a:r>
              <a:rPr lang="en-US" sz="5075" spc="-258">
                <a:solidFill>
                  <a:srgbClr val="FFFFFF"/>
                </a:solidFill>
                <a:latin typeface="Proxima Nova"/>
                <a:ea typeface="Proxima Nova"/>
                <a:cs typeface="Proxima Nova"/>
                <a:sym typeface="Proxima Nova"/>
              </a:rPr>
              <a:t>• What is Climate, Peace </a:t>
            </a:r>
          </a:p>
          <a:p>
            <a:pPr algn="l">
              <a:lnSpc>
                <a:spcPts val="5329"/>
              </a:lnSpc>
              <a:spcBef>
                <a:spcPct val="0"/>
              </a:spcBef>
            </a:pPr>
            <a:r>
              <a:rPr lang="en-US" sz="5075" spc="-258">
                <a:solidFill>
                  <a:srgbClr val="FFFFFF"/>
                </a:solidFill>
                <a:latin typeface="Proxima Nova"/>
                <a:ea typeface="Proxima Nova"/>
                <a:cs typeface="Proxima Nova"/>
                <a:sym typeface="Proxima Nova"/>
              </a:rPr>
              <a:t>and Security? </a:t>
            </a:r>
          </a:p>
          <a:p>
            <a:pPr algn="l">
              <a:lnSpc>
                <a:spcPts val="5329"/>
              </a:lnSpc>
              <a:spcBef>
                <a:spcPct val="0"/>
              </a:spcBef>
            </a:pPr>
            <a:r>
              <a:rPr lang="en-US" sz="5075" spc="-258">
                <a:solidFill>
                  <a:srgbClr val="FFFFFF"/>
                </a:solidFill>
                <a:latin typeface="Proxima Nova"/>
                <a:ea typeface="Proxima Nova"/>
                <a:cs typeface="Proxima Nova"/>
                <a:sym typeface="Proxima Nova"/>
              </a:rPr>
              <a:t>• Why are youth important </a:t>
            </a:r>
          </a:p>
          <a:p>
            <a:pPr algn="l">
              <a:lnSpc>
                <a:spcPts val="5329"/>
              </a:lnSpc>
              <a:spcBef>
                <a:spcPct val="0"/>
              </a:spcBef>
            </a:pPr>
            <a:r>
              <a:rPr lang="en-US" sz="5075" spc="-258">
                <a:solidFill>
                  <a:srgbClr val="FFFFFF"/>
                </a:solidFill>
                <a:latin typeface="Proxima Nova"/>
                <a:ea typeface="Proxima Nova"/>
                <a:cs typeface="Proxima Nova"/>
                <a:sym typeface="Proxima Nova"/>
              </a:rPr>
              <a:t>to this agenda? </a:t>
            </a:r>
          </a:p>
          <a:p>
            <a:pPr algn="l">
              <a:lnSpc>
                <a:spcPts val="5329"/>
              </a:lnSpc>
              <a:spcBef>
                <a:spcPct val="0"/>
              </a:spcBef>
            </a:pPr>
          </a:p>
        </p:txBody>
      </p:sp>
    </p:spTree>
  </p:cSld>
  <p:clrMapOvr>
    <a:masterClrMapping/>
  </p:clrMapOvr>
  <p:transition spd="fast">
    <p:fade/>
  </p:transition>
</p:sld>
</file>

<file path=ppt/slides/slide2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3548932" y="-5443553"/>
            <a:ext cx="11883057" cy="12058453"/>
          </a:xfrm>
          <a:custGeom>
            <a:avLst/>
            <a:gdLst/>
            <a:ahLst/>
            <a:cxnLst/>
            <a:rect r="r" b="b" t="t" l="l"/>
            <a:pathLst>
              <a:path h="12058453" w="11883057">
                <a:moveTo>
                  <a:pt x="0" y="0"/>
                </a:moveTo>
                <a:lnTo>
                  <a:pt x="11883057" y="0"/>
                </a:lnTo>
                <a:lnTo>
                  <a:pt x="11883057" y="12058453"/>
                </a:lnTo>
                <a:lnTo>
                  <a:pt x="0" y="1205845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806553" y="3900376"/>
            <a:ext cx="8359818" cy="8483210"/>
          </a:xfrm>
          <a:custGeom>
            <a:avLst/>
            <a:gdLst/>
            <a:ahLst/>
            <a:cxnLst/>
            <a:rect r="r" b="b" t="t" l="l"/>
            <a:pathLst>
              <a:path h="8483210" w="8359818">
                <a:moveTo>
                  <a:pt x="0" y="0"/>
                </a:moveTo>
                <a:lnTo>
                  <a:pt x="8359818" y="0"/>
                </a:lnTo>
                <a:lnTo>
                  <a:pt x="8359818" y="8483210"/>
                </a:lnTo>
                <a:lnTo>
                  <a:pt x="0" y="84832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5"/>
            <a:stretch>
              <a:fillRect l="0" t="0" r="0" b="0"/>
            </a:stretch>
          </a:blipFill>
        </p:spPr>
      </p:sp>
      <p:sp>
        <p:nvSpPr>
          <p:cNvPr name="TextBox 5" id="5"/>
          <p:cNvSpPr txBox="true"/>
          <p:nvPr/>
        </p:nvSpPr>
        <p:spPr>
          <a:xfrm rot="0">
            <a:off x="3814110" y="1784840"/>
            <a:ext cx="10659779" cy="1485970"/>
          </a:xfrm>
          <a:prstGeom prst="rect">
            <a:avLst/>
          </a:prstGeom>
        </p:spPr>
        <p:txBody>
          <a:bodyPr anchor="t" rtlCol="false" tIns="0" lIns="0" bIns="0" rIns="0">
            <a:spAutoFit/>
          </a:bodyPr>
          <a:lstStyle/>
          <a:p>
            <a:pPr algn="ctr">
              <a:lnSpc>
                <a:spcPts val="5778"/>
              </a:lnSpc>
            </a:pPr>
            <a:r>
              <a:rPr lang="en-US" b="true" sz="5503" spc="-280">
                <a:solidFill>
                  <a:srgbClr val="FFFFFF"/>
                </a:solidFill>
                <a:latin typeface="Proxima Nova Bold"/>
                <a:ea typeface="Proxima Nova Bold"/>
                <a:cs typeface="Proxima Nova Bold"/>
                <a:sym typeface="Proxima Nova Bold"/>
              </a:rPr>
              <a:t>Key findings on Climate, Youth, Peace and Security</a:t>
            </a:r>
          </a:p>
        </p:txBody>
      </p:sp>
      <p:sp>
        <p:nvSpPr>
          <p:cNvPr name="AutoShape 6" id="6"/>
          <p:cNvSpPr/>
          <p:nvPr/>
        </p:nvSpPr>
        <p:spPr>
          <a:xfrm flipV="true">
            <a:off x="4083538" y="3289860"/>
            <a:ext cx="10642554" cy="0"/>
          </a:xfrm>
          <a:prstGeom prst="line">
            <a:avLst/>
          </a:prstGeom>
          <a:ln cap="flat" w="38100">
            <a:solidFill>
              <a:srgbClr val="FFFFFF"/>
            </a:solidFill>
            <a:prstDash val="solid"/>
            <a:headEnd type="none" len="sm" w="sm"/>
            <a:tailEnd type="none" len="sm" w="sm"/>
          </a:ln>
        </p:spPr>
      </p:sp>
      <p:sp>
        <p:nvSpPr>
          <p:cNvPr name="Freeform 7" id="7"/>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6"/>
            <a:stretch>
              <a:fillRect l="0" t="0" r="0" b="0"/>
            </a:stretch>
          </a:blipFill>
        </p:spPr>
      </p:sp>
      <p:sp>
        <p:nvSpPr>
          <p:cNvPr name="Freeform 8" id="8"/>
          <p:cNvSpPr/>
          <p:nvPr/>
        </p:nvSpPr>
        <p:spPr>
          <a:xfrm flipH="false" flipV="false" rot="0">
            <a:off x="2703375" y="4023110"/>
            <a:ext cx="3699780" cy="5235190"/>
          </a:xfrm>
          <a:custGeom>
            <a:avLst/>
            <a:gdLst/>
            <a:ahLst/>
            <a:cxnLst/>
            <a:rect r="r" b="b" t="t" l="l"/>
            <a:pathLst>
              <a:path h="5235190" w="3699780">
                <a:moveTo>
                  <a:pt x="0" y="0"/>
                </a:moveTo>
                <a:lnTo>
                  <a:pt x="3699780" y="0"/>
                </a:lnTo>
                <a:lnTo>
                  <a:pt x="3699780" y="5235190"/>
                </a:lnTo>
                <a:lnTo>
                  <a:pt x="0" y="5235190"/>
                </a:lnTo>
                <a:lnTo>
                  <a:pt x="0" y="0"/>
                </a:lnTo>
                <a:close/>
              </a:path>
            </a:pathLst>
          </a:custGeom>
          <a:blipFill>
            <a:blip r:embed="rId7"/>
            <a:stretch>
              <a:fillRect l="0" t="0" r="0" b="0"/>
            </a:stretch>
          </a:blipFill>
        </p:spPr>
      </p:sp>
      <p:grpSp>
        <p:nvGrpSpPr>
          <p:cNvPr name="Group 9" id="9"/>
          <p:cNvGrpSpPr/>
          <p:nvPr/>
        </p:nvGrpSpPr>
        <p:grpSpPr>
          <a:xfrm rot="0">
            <a:off x="7347638" y="6130152"/>
            <a:ext cx="9146754" cy="969496"/>
            <a:chOff x="0" y="0"/>
            <a:chExt cx="12195672" cy="1292662"/>
          </a:xfrm>
        </p:grpSpPr>
        <p:sp>
          <p:nvSpPr>
            <p:cNvPr name="Freeform 10" id="10"/>
            <p:cNvSpPr/>
            <p:nvPr/>
          </p:nvSpPr>
          <p:spPr>
            <a:xfrm flipH="false" flipV="false" rot="0">
              <a:off x="0" y="0"/>
              <a:ext cx="12195672" cy="1292662"/>
            </a:xfrm>
            <a:custGeom>
              <a:avLst/>
              <a:gdLst/>
              <a:ahLst/>
              <a:cxnLst/>
              <a:rect r="r" b="b" t="t" l="l"/>
              <a:pathLst>
                <a:path h="1292662" w="12195672">
                  <a:moveTo>
                    <a:pt x="0" y="0"/>
                  </a:moveTo>
                  <a:lnTo>
                    <a:pt x="12195672" y="0"/>
                  </a:lnTo>
                  <a:lnTo>
                    <a:pt x="12195672" y="1292662"/>
                  </a:lnTo>
                  <a:lnTo>
                    <a:pt x="0" y="1292662"/>
                  </a:lnTo>
                  <a:close/>
                </a:path>
              </a:pathLst>
            </a:custGeom>
            <a:solidFill>
              <a:srgbClr val="000000">
                <a:alpha val="0"/>
              </a:srgbClr>
            </a:solidFill>
          </p:spPr>
        </p:sp>
        <p:sp>
          <p:nvSpPr>
            <p:cNvPr name="TextBox 11" id="11"/>
            <p:cNvSpPr txBox="true"/>
            <p:nvPr/>
          </p:nvSpPr>
          <p:spPr>
            <a:xfrm>
              <a:off x="0" y="-57150"/>
              <a:ext cx="12195672" cy="1349812"/>
            </a:xfrm>
            <a:prstGeom prst="rect">
              <a:avLst/>
            </a:prstGeom>
          </p:spPr>
          <p:txBody>
            <a:bodyPr anchor="t" rtlCol="false" tIns="0" lIns="0" bIns="0" rIns="0"/>
            <a:lstStyle/>
            <a:p>
              <a:pPr algn="l">
                <a:lnSpc>
                  <a:spcPts val="3240"/>
                </a:lnSpc>
              </a:pPr>
              <a:r>
                <a:rPr lang="en-US" sz="2700" u="sng">
                  <a:solidFill>
                    <a:srgbClr val="FFFFFF"/>
                  </a:solidFill>
                  <a:latin typeface="Calibri (MS)"/>
                  <a:ea typeface="Calibri (MS)"/>
                  <a:cs typeface="Calibri (MS)"/>
                  <a:sym typeface="Calibri (MS)"/>
                  <a:hlinkClick r:id="rId8" tooltip="https://www.undp.org/sites/g/files/zskgke326/files/2024-11/undp-sipri-fba-beyond-vulnerability-a-guidance-note-on-youth-climate-peace-and-security-v2.pdf"/>
                </a:rPr>
                <a:t>Beyond vulnerability: A guidance note on Youth, Climate, Peace and Security</a:t>
              </a:r>
            </a:p>
          </p:txBody>
        </p:sp>
      </p:grpSp>
    </p:spTree>
  </p:cSld>
  <p:clrMapOvr>
    <a:masterClrMapping/>
  </p:clrMapOvr>
  <p:transition spd="fast">
    <p:fade/>
  </p:transition>
</p:sld>
</file>

<file path=ppt/slides/slide2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960237" y="-2997792"/>
            <a:ext cx="8039521" cy="8158185"/>
          </a:xfrm>
          <a:custGeom>
            <a:avLst/>
            <a:gdLst/>
            <a:ahLst/>
            <a:cxnLst/>
            <a:rect r="r" b="b" t="t" l="l"/>
            <a:pathLst>
              <a:path h="8158185" w="8039521">
                <a:moveTo>
                  <a:pt x="0" y="0"/>
                </a:moveTo>
                <a:lnTo>
                  <a:pt x="8039521" y="0"/>
                </a:lnTo>
                <a:lnTo>
                  <a:pt x="8039521" y="8158186"/>
                </a:lnTo>
                <a:lnTo>
                  <a:pt x="0" y="815818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491189" y="1731122"/>
            <a:ext cx="9305621" cy="1485970"/>
          </a:xfrm>
          <a:prstGeom prst="rect">
            <a:avLst/>
          </a:prstGeom>
        </p:spPr>
        <p:txBody>
          <a:bodyPr anchor="t" rtlCol="false" tIns="0" lIns="0" bIns="0" rIns="0">
            <a:spAutoFit/>
          </a:bodyPr>
          <a:lstStyle/>
          <a:p>
            <a:pPr algn="ctr">
              <a:lnSpc>
                <a:spcPts val="5778"/>
              </a:lnSpc>
            </a:pPr>
            <a:r>
              <a:rPr lang="en-US" b="true" sz="5503" spc="-280">
                <a:solidFill>
                  <a:srgbClr val="FFFFFF"/>
                </a:solidFill>
                <a:latin typeface="Proxima Nova Bold"/>
                <a:ea typeface="Proxima Nova Bold"/>
                <a:cs typeface="Proxima Nova Bold"/>
                <a:sym typeface="Proxima Nova Bold"/>
              </a:rPr>
              <a:t>How do young people respond to climate-related security risks?</a:t>
            </a:r>
          </a:p>
        </p:txBody>
      </p:sp>
      <p:sp>
        <p:nvSpPr>
          <p:cNvPr name="AutoShape 4" id="4"/>
          <p:cNvSpPr/>
          <p:nvPr/>
        </p:nvSpPr>
        <p:spPr>
          <a:xfrm>
            <a:off x="5150904" y="3341080"/>
            <a:ext cx="7986192" cy="38100"/>
          </a:xfrm>
          <a:prstGeom prst="line">
            <a:avLst/>
          </a:prstGeom>
          <a:ln cap="flat" w="38100">
            <a:solidFill>
              <a:srgbClr val="FFFFFF"/>
            </a:solidFill>
            <a:prstDash val="solid"/>
            <a:headEnd type="none" len="sm" w="sm"/>
            <a:tailEnd type="none" len="sm" w="sm"/>
          </a:ln>
        </p:spPr>
      </p:sp>
      <p:sp>
        <p:nvSpPr>
          <p:cNvPr name="Freeform 5" id="5"/>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4"/>
            <a:stretch>
              <a:fillRect l="0" t="0" r="0" b="0"/>
            </a:stretch>
          </a:blipFill>
        </p:spPr>
      </p:sp>
      <p:sp>
        <p:nvSpPr>
          <p:cNvPr name="Freeform 6" id="6"/>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5"/>
            <a:stretch>
              <a:fillRect l="0" t="0" r="0" b="0"/>
            </a:stretch>
          </a:blipFill>
        </p:spPr>
      </p:sp>
      <p:grpSp>
        <p:nvGrpSpPr>
          <p:cNvPr name="Group 7" id="7"/>
          <p:cNvGrpSpPr/>
          <p:nvPr/>
        </p:nvGrpSpPr>
        <p:grpSpPr>
          <a:xfrm rot="0">
            <a:off x="1512527" y="4558920"/>
            <a:ext cx="4595926" cy="4125302"/>
            <a:chOff x="0" y="0"/>
            <a:chExt cx="6127902" cy="5500402"/>
          </a:xfrm>
        </p:grpSpPr>
        <p:sp>
          <p:nvSpPr>
            <p:cNvPr name="Freeform 8" id="8"/>
            <p:cNvSpPr/>
            <p:nvPr/>
          </p:nvSpPr>
          <p:spPr>
            <a:xfrm flipH="false" flipV="false" rot="0">
              <a:off x="9525" y="9525"/>
              <a:ext cx="6108954" cy="5481320"/>
            </a:xfrm>
            <a:custGeom>
              <a:avLst/>
              <a:gdLst/>
              <a:ahLst/>
              <a:cxnLst/>
              <a:rect r="r" b="b" t="t" l="l"/>
              <a:pathLst>
                <a:path h="5481320" w="6108954">
                  <a:moveTo>
                    <a:pt x="0" y="2740660"/>
                  </a:moveTo>
                  <a:cubicBezTo>
                    <a:pt x="0" y="1227074"/>
                    <a:pt x="1367536" y="0"/>
                    <a:pt x="3054477" y="0"/>
                  </a:cubicBezTo>
                  <a:cubicBezTo>
                    <a:pt x="4741418" y="0"/>
                    <a:pt x="6108954" y="1227074"/>
                    <a:pt x="6108954" y="2740660"/>
                  </a:cubicBezTo>
                  <a:cubicBezTo>
                    <a:pt x="6108954" y="4254246"/>
                    <a:pt x="4741418" y="5481320"/>
                    <a:pt x="3054477" y="5481320"/>
                  </a:cubicBezTo>
                  <a:cubicBezTo>
                    <a:pt x="1367536" y="5481320"/>
                    <a:pt x="0" y="4254373"/>
                    <a:pt x="0" y="2740660"/>
                  </a:cubicBezTo>
                  <a:close/>
                </a:path>
              </a:pathLst>
            </a:custGeom>
            <a:solidFill>
              <a:srgbClr val="FFD966"/>
            </a:solidFill>
          </p:spPr>
        </p:sp>
        <p:sp>
          <p:nvSpPr>
            <p:cNvPr name="Freeform 9" id="9"/>
            <p:cNvSpPr/>
            <p:nvPr/>
          </p:nvSpPr>
          <p:spPr>
            <a:xfrm flipH="false" flipV="false" rot="0">
              <a:off x="0" y="0"/>
              <a:ext cx="6127877" cy="5500370"/>
            </a:xfrm>
            <a:custGeom>
              <a:avLst/>
              <a:gdLst/>
              <a:ahLst/>
              <a:cxnLst/>
              <a:rect r="r" b="b" t="t" l="l"/>
              <a:pathLst>
                <a:path h="5500370" w="6127877">
                  <a:moveTo>
                    <a:pt x="0" y="2750185"/>
                  </a:moveTo>
                  <a:cubicBezTo>
                    <a:pt x="0" y="1230376"/>
                    <a:pt x="1372743" y="0"/>
                    <a:pt x="3064002" y="0"/>
                  </a:cubicBezTo>
                  <a:cubicBezTo>
                    <a:pt x="4755261" y="0"/>
                    <a:pt x="6127877" y="1230376"/>
                    <a:pt x="6127877" y="2750185"/>
                  </a:cubicBezTo>
                  <a:lnTo>
                    <a:pt x="6118352" y="2750185"/>
                  </a:lnTo>
                  <a:lnTo>
                    <a:pt x="6127877" y="2750185"/>
                  </a:lnTo>
                  <a:cubicBezTo>
                    <a:pt x="6127877" y="4269994"/>
                    <a:pt x="4755134" y="5500370"/>
                    <a:pt x="3063875" y="5500370"/>
                  </a:cubicBezTo>
                  <a:lnTo>
                    <a:pt x="3063875" y="5490845"/>
                  </a:lnTo>
                  <a:lnTo>
                    <a:pt x="3063875" y="5500370"/>
                  </a:lnTo>
                  <a:cubicBezTo>
                    <a:pt x="1372743" y="5500370"/>
                    <a:pt x="0" y="4269994"/>
                    <a:pt x="0" y="2750185"/>
                  </a:cubicBezTo>
                  <a:lnTo>
                    <a:pt x="9525" y="2750185"/>
                  </a:lnTo>
                  <a:lnTo>
                    <a:pt x="19050" y="2750185"/>
                  </a:lnTo>
                  <a:lnTo>
                    <a:pt x="9525" y="2750185"/>
                  </a:lnTo>
                  <a:lnTo>
                    <a:pt x="0" y="2750185"/>
                  </a:lnTo>
                  <a:moveTo>
                    <a:pt x="19050" y="2750185"/>
                  </a:moveTo>
                  <a:cubicBezTo>
                    <a:pt x="19050" y="2755392"/>
                    <a:pt x="14732" y="2759710"/>
                    <a:pt x="9525" y="2759710"/>
                  </a:cubicBezTo>
                  <a:cubicBezTo>
                    <a:pt x="4318" y="2759710"/>
                    <a:pt x="0" y="2755392"/>
                    <a:pt x="0" y="2750185"/>
                  </a:cubicBezTo>
                  <a:cubicBezTo>
                    <a:pt x="0" y="2744978"/>
                    <a:pt x="4318" y="2740660"/>
                    <a:pt x="9525" y="2740660"/>
                  </a:cubicBezTo>
                  <a:cubicBezTo>
                    <a:pt x="14732" y="2740660"/>
                    <a:pt x="19050" y="2744978"/>
                    <a:pt x="19050" y="2750185"/>
                  </a:cubicBezTo>
                  <a:cubicBezTo>
                    <a:pt x="19050" y="4257675"/>
                    <a:pt x="1381252" y="5481320"/>
                    <a:pt x="3064002" y="5481320"/>
                  </a:cubicBezTo>
                  <a:cubicBezTo>
                    <a:pt x="4746752" y="5481320"/>
                    <a:pt x="6108954" y="4257548"/>
                    <a:pt x="6108954" y="2750185"/>
                  </a:cubicBezTo>
                  <a:cubicBezTo>
                    <a:pt x="6108954" y="1242822"/>
                    <a:pt x="4746625" y="19050"/>
                    <a:pt x="3064002" y="19050"/>
                  </a:cubicBezTo>
                  <a:lnTo>
                    <a:pt x="3064002" y="9525"/>
                  </a:lnTo>
                  <a:lnTo>
                    <a:pt x="3064002" y="19050"/>
                  </a:lnTo>
                  <a:cubicBezTo>
                    <a:pt x="1381252" y="19050"/>
                    <a:pt x="19050" y="1242822"/>
                    <a:pt x="19050" y="2750185"/>
                  </a:cubicBezTo>
                  <a:close/>
                </a:path>
              </a:pathLst>
            </a:custGeom>
            <a:solidFill>
              <a:srgbClr val="FFE599"/>
            </a:solidFill>
          </p:spPr>
        </p:sp>
        <p:sp>
          <p:nvSpPr>
            <p:cNvPr name="TextBox 10" id="10"/>
            <p:cNvSpPr txBox="true"/>
            <p:nvPr/>
          </p:nvSpPr>
          <p:spPr>
            <a:xfrm>
              <a:off x="0" y="-66675"/>
              <a:ext cx="6127902" cy="5567077"/>
            </a:xfrm>
            <a:prstGeom prst="rect">
              <a:avLst/>
            </a:prstGeom>
          </p:spPr>
          <p:txBody>
            <a:bodyPr anchor="ctr" rtlCol="false" tIns="50800" lIns="50800" bIns="50800" rIns="50800"/>
            <a:lstStyle/>
            <a:p>
              <a:pPr algn="ctr">
                <a:lnSpc>
                  <a:spcPts val="3107"/>
                </a:lnSpc>
              </a:pPr>
              <a:r>
                <a:rPr lang="en-US" b="true" sz="2400">
                  <a:solidFill>
                    <a:srgbClr val="0468B1"/>
                  </a:solidFill>
                  <a:latin typeface="Calibri (MS) Bold"/>
                  <a:ea typeface="Calibri (MS) Bold"/>
                  <a:cs typeface="Calibri (MS) Bold"/>
                  <a:sym typeface="Calibri (MS) Bold"/>
                </a:rPr>
                <a:t>Increasing and disseminating knowledge on the interlinkages of climate change &amp; armed conflict</a:t>
              </a:r>
            </a:p>
            <a:p>
              <a:pPr algn="ctr">
                <a:lnSpc>
                  <a:spcPts val="2879"/>
                </a:lnSpc>
              </a:pPr>
            </a:p>
          </p:txBody>
        </p:sp>
      </p:grpSp>
      <p:grpSp>
        <p:nvGrpSpPr>
          <p:cNvPr name="Group 11" id="11"/>
          <p:cNvGrpSpPr/>
          <p:nvPr/>
        </p:nvGrpSpPr>
        <p:grpSpPr>
          <a:xfrm rot="0">
            <a:off x="7494797" y="4558921"/>
            <a:ext cx="4295770" cy="4125300"/>
            <a:chOff x="0" y="0"/>
            <a:chExt cx="5727694" cy="5500400"/>
          </a:xfrm>
        </p:grpSpPr>
        <p:sp>
          <p:nvSpPr>
            <p:cNvPr name="Freeform 12" id="12"/>
            <p:cNvSpPr/>
            <p:nvPr/>
          </p:nvSpPr>
          <p:spPr>
            <a:xfrm flipH="false" flipV="false" rot="0">
              <a:off x="9525" y="9525"/>
              <a:ext cx="5708650" cy="5481320"/>
            </a:xfrm>
            <a:custGeom>
              <a:avLst/>
              <a:gdLst/>
              <a:ahLst/>
              <a:cxnLst/>
              <a:rect r="r" b="b" t="t" l="l"/>
              <a:pathLst>
                <a:path h="5481320" w="5708650">
                  <a:moveTo>
                    <a:pt x="0" y="2740660"/>
                  </a:moveTo>
                  <a:cubicBezTo>
                    <a:pt x="0" y="1227074"/>
                    <a:pt x="1277874" y="0"/>
                    <a:pt x="2854325" y="0"/>
                  </a:cubicBezTo>
                  <a:cubicBezTo>
                    <a:pt x="4430776" y="0"/>
                    <a:pt x="5708650" y="1227074"/>
                    <a:pt x="5708650" y="2740660"/>
                  </a:cubicBezTo>
                  <a:cubicBezTo>
                    <a:pt x="5708650" y="4254246"/>
                    <a:pt x="4430776" y="5481320"/>
                    <a:pt x="2854325" y="5481320"/>
                  </a:cubicBezTo>
                  <a:cubicBezTo>
                    <a:pt x="1277874" y="5481320"/>
                    <a:pt x="0" y="4254246"/>
                    <a:pt x="0" y="2740660"/>
                  </a:cubicBezTo>
                  <a:close/>
                </a:path>
              </a:pathLst>
            </a:custGeom>
            <a:solidFill>
              <a:srgbClr val="A4C2F4"/>
            </a:solidFill>
          </p:spPr>
        </p:sp>
        <p:sp>
          <p:nvSpPr>
            <p:cNvPr name="Freeform 13" id="13"/>
            <p:cNvSpPr/>
            <p:nvPr/>
          </p:nvSpPr>
          <p:spPr>
            <a:xfrm flipH="false" flipV="false" rot="0">
              <a:off x="0" y="0"/>
              <a:ext cx="5727700" cy="5500370"/>
            </a:xfrm>
            <a:custGeom>
              <a:avLst/>
              <a:gdLst/>
              <a:ahLst/>
              <a:cxnLst/>
              <a:rect r="r" b="b" t="t" l="l"/>
              <a:pathLst>
                <a:path h="5500370" w="5727700">
                  <a:moveTo>
                    <a:pt x="0" y="2750185"/>
                  </a:moveTo>
                  <a:cubicBezTo>
                    <a:pt x="0" y="1230884"/>
                    <a:pt x="1282573" y="0"/>
                    <a:pt x="2863850" y="0"/>
                  </a:cubicBezTo>
                  <a:lnTo>
                    <a:pt x="2863850" y="9525"/>
                  </a:lnTo>
                  <a:lnTo>
                    <a:pt x="2863850" y="0"/>
                  </a:lnTo>
                  <a:cubicBezTo>
                    <a:pt x="4445127" y="0"/>
                    <a:pt x="5727700" y="1230884"/>
                    <a:pt x="5727700" y="2750185"/>
                  </a:cubicBezTo>
                  <a:lnTo>
                    <a:pt x="5718175" y="2750185"/>
                  </a:lnTo>
                  <a:lnTo>
                    <a:pt x="5727700" y="2750185"/>
                  </a:lnTo>
                  <a:cubicBezTo>
                    <a:pt x="5727700" y="4269486"/>
                    <a:pt x="4445127" y="5500370"/>
                    <a:pt x="2863850" y="5500370"/>
                  </a:cubicBezTo>
                  <a:lnTo>
                    <a:pt x="2863850" y="5490845"/>
                  </a:lnTo>
                  <a:lnTo>
                    <a:pt x="2863850" y="5500370"/>
                  </a:lnTo>
                  <a:cubicBezTo>
                    <a:pt x="1282573" y="5500370"/>
                    <a:pt x="0" y="4269486"/>
                    <a:pt x="0" y="2750185"/>
                  </a:cubicBezTo>
                  <a:lnTo>
                    <a:pt x="9525" y="2750185"/>
                  </a:lnTo>
                  <a:lnTo>
                    <a:pt x="19050" y="2750185"/>
                  </a:lnTo>
                  <a:lnTo>
                    <a:pt x="9525" y="2750185"/>
                  </a:lnTo>
                  <a:lnTo>
                    <a:pt x="0" y="2750185"/>
                  </a:lnTo>
                  <a:moveTo>
                    <a:pt x="19050" y="2750185"/>
                  </a:moveTo>
                  <a:cubicBezTo>
                    <a:pt x="19050" y="2755392"/>
                    <a:pt x="14732" y="2759710"/>
                    <a:pt x="9525" y="2759710"/>
                  </a:cubicBezTo>
                  <a:cubicBezTo>
                    <a:pt x="4318" y="2759710"/>
                    <a:pt x="0" y="2755392"/>
                    <a:pt x="0" y="2750185"/>
                  </a:cubicBezTo>
                  <a:cubicBezTo>
                    <a:pt x="0" y="2744978"/>
                    <a:pt x="4318" y="2740660"/>
                    <a:pt x="9525" y="2740660"/>
                  </a:cubicBezTo>
                  <a:cubicBezTo>
                    <a:pt x="14732" y="2740660"/>
                    <a:pt x="19050" y="2744978"/>
                    <a:pt x="19050" y="2750185"/>
                  </a:cubicBezTo>
                  <a:cubicBezTo>
                    <a:pt x="19050" y="4258183"/>
                    <a:pt x="1292352" y="5481320"/>
                    <a:pt x="2863850" y="5481320"/>
                  </a:cubicBezTo>
                  <a:cubicBezTo>
                    <a:pt x="4435348" y="5481320"/>
                    <a:pt x="5708650" y="4258183"/>
                    <a:pt x="5708650" y="2750185"/>
                  </a:cubicBezTo>
                  <a:cubicBezTo>
                    <a:pt x="5708650" y="1242187"/>
                    <a:pt x="4435348" y="19050"/>
                    <a:pt x="2863850" y="19050"/>
                  </a:cubicBezTo>
                  <a:lnTo>
                    <a:pt x="2863850" y="9525"/>
                  </a:lnTo>
                  <a:lnTo>
                    <a:pt x="2863850" y="19050"/>
                  </a:lnTo>
                  <a:cubicBezTo>
                    <a:pt x="1292352" y="19050"/>
                    <a:pt x="19050" y="1242187"/>
                    <a:pt x="19050" y="2750185"/>
                  </a:cubicBezTo>
                  <a:close/>
                </a:path>
              </a:pathLst>
            </a:custGeom>
            <a:solidFill>
              <a:srgbClr val="A4C2F4"/>
            </a:solidFill>
          </p:spPr>
        </p:sp>
        <p:sp>
          <p:nvSpPr>
            <p:cNvPr name="TextBox 14" id="14"/>
            <p:cNvSpPr txBox="true"/>
            <p:nvPr/>
          </p:nvSpPr>
          <p:spPr>
            <a:xfrm>
              <a:off x="0" y="-66675"/>
              <a:ext cx="5727694" cy="5567075"/>
            </a:xfrm>
            <a:prstGeom prst="rect">
              <a:avLst/>
            </a:prstGeom>
          </p:spPr>
          <p:txBody>
            <a:bodyPr anchor="ctr" rtlCol="false" tIns="50800" lIns="50800" bIns="50800" rIns="50800"/>
            <a:lstStyle/>
            <a:p>
              <a:pPr algn="ctr">
                <a:lnSpc>
                  <a:spcPts val="3107"/>
                </a:lnSpc>
              </a:pPr>
              <a:r>
                <a:rPr lang="en-US" b="true" sz="2400">
                  <a:solidFill>
                    <a:srgbClr val="0468B1"/>
                  </a:solidFill>
                  <a:latin typeface="Calibri (MS) Bold"/>
                  <a:ea typeface="Calibri (MS) Bold"/>
                  <a:cs typeface="Calibri (MS) Bold"/>
                  <a:sym typeface="Calibri (MS) Bold"/>
                </a:rPr>
                <a:t>Advocating for policy change on climate, peace and security</a:t>
              </a:r>
            </a:p>
          </p:txBody>
        </p:sp>
      </p:grpSp>
      <p:grpSp>
        <p:nvGrpSpPr>
          <p:cNvPr name="Group 15" id="15"/>
          <p:cNvGrpSpPr/>
          <p:nvPr/>
        </p:nvGrpSpPr>
        <p:grpSpPr>
          <a:xfrm rot="0">
            <a:off x="12894379" y="4862403"/>
            <a:ext cx="3881094" cy="3689617"/>
            <a:chOff x="0" y="0"/>
            <a:chExt cx="5174792" cy="4919490"/>
          </a:xfrm>
        </p:grpSpPr>
        <p:sp>
          <p:nvSpPr>
            <p:cNvPr name="Freeform 16" id="16"/>
            <p:cNvSpPr/>
            <p:nvPr/>
          </p:nvSpPr>
          <p:spPr>
            <a:xfrm flipH="false" flipV="false" rot="0">
              <a:off x="9525" y="9525"/>
              <a:ext cx="5155692" cy="4900422"/>
            </a:xfrm>
            <a:custGeom>
              <a:avLst/>
              <a:gdLst/>
              <a:ahLst/>
              <a:cxnLst/>
              <a:rect r="r" b="b" t="t" l="l"/>
              <a:pathLst>
                <a:path h="4900422" w="5155692">
                  <a:moveTo>
                    <a:pt x="0" y="2450211"/>
                  </a:moveTo>
                  <a:cubicBezTo>
                    <a:pt x="0" y="1097026"/>
                    <a:pt x="1154176" y="0"/>
                    <a:pt x="2577846" y="0"/>
                  </a:cubicBezTo>
                  <a:cubicBezTo>
                    <a:pt x="4001516" y="0"/>
                    <a:pt x="5155692" y="1097026"/>
                    <a:pt x="5155692" y="2450211"/>
                  </a:cubicBezTo>
                  <a:cubicBezTo>
                    <a:pt x="5155692" y="3803396"/>
                    <a:pt x="4001643" y="4900422"/>
                    <a:pt x="2577846" y="4900422"/>
                  </a:cubicBezTo>
                  <a:cubicBezTo>
                    <a:pt x="1154049" y="4900422"/>
                    <a:pt x="0" y="3803396"/>
                    <a:pt x="0" y="2450211"/>
                  </a:cubicBezTo>
                  <a:close/>
                </a:path>
              </a:pathLst>
            </a:custGeom>
            <a:solidFill>
              <a:srgbClr val="0468B1"/>
            </a:solidFill>
          </p:spPr>
        </p:sp>
        <p:sp>
          <p:nvSpPr>
            <p:cNvPr name="Freeform 17" id="17"/>
            <p:cNvSpPr/>
            <p:nvPr/>
          </p:nvSpPr>
          <p:spPr>
            <a:xfrm flipH="false" flipV="false" rot="0">
              <a:off x="0" y="0"/>
              <a:ext cx="5174742" cy="4919472"/>
            </a:xfrm>
            <a:custGeom>
              <a:avLst/>
              <a:gdLst/>
              <a:ahLst/>
              <a:cxnLst/>
              <a:rect r="r" b="b" t="t" l="l"/>
              <a:pathLst>
                <a:path h="4919472" w="5174742">
                  <a:moveTo>
                    <a:pt x="0" y="2459736"/>
                  </a:moveTo>
                  <a:cubicBezTo>
                    <a:pt x="0" y="1100836"/>
                    <a:pt x="1158875" y="0"/>
                    <a:pt x="2587371" y="0"/>
                  </a:cubicBezTo>
                  <a:lnTo>
                    <a:pt x="2587371" y="9525"/>
                  </a:lnTo>
                  <a:lnTo>
                    <a:pt x="2587371" y="0"/>
                  </a:lnTo>
                  <a:cubicBezTo>
                    <a:pt x="4015867" y="0"/>
                    <a:pt x="5174742" y="1100836"/>
                    <a:pt x="5174742" y="2459736"/>
                  </a:cubicBezTo>
                  <a:lnTo>
                    <a:pt x="5165217" y="2459736"/>
                  </a:lnTo>
                  <a:lnTo>
                    <a:pt x="5174742" y="2459736"/>
                  </a:lnTo>
                  <a:cubicBezTo>
                    <a:pt x="5174742" y="3818636"/>
                    <a:pt x="4015867" y="4919472"/>
                    <a:pt x="2587371" y="4919472"/>
                  </a:cubicBezTo>
                  <a:lnTo>
                    <a:pt x="2587371" y="4909947"/>
                  </a:lnTo>
                  <a:lnTo>
                    <a:pt x="2587371" y="4919472"/>
                  </a:lnTo>
                  <a:cubicBezTo>
                    <a:pt x="1158875" y="4919472"/>
                    <a:pt x="0" y="3818636"/>
                    <a:pt x="0" y="2459736"/>
                  </a:cubicBezTo>
                  <a:lnTo>
                    <a:pt x="9525" y="2459736"/>
                  </a:lnTo>
                  <a:lnTo>
                    <a:pt x="19050" y="2459736"/>
                  </a:lnTo>
                  <a:lnTo>
                    <a:pt x="9525" y="2459736"/>
                  </a:lnTo>
                  <a:lnTo>
                    <a:pt x="0" y="2459736"/>
                  </a:lnTo>
                  <a:moveTo>
                    <a:pt x="19050" y="2459736"/>
                  </a:moveTo>
                  <a:cubicBezTo>
                    <a:pt x="19050" y="2464943"/>
                    <a:pt x="14732" y="2469261"/>
                    <a:pt x="9525" y="2469261"/>
                  </a:cubicBezTo>
                  <a:cubicBezTo>
                    <a:pt x="4318" y="2469261"/>
                    <a:pt x="0" y="2464943"/>
                    <a:pt x="0" y="2459736"/>
                  </a:cubicBezTo>
                  <a:cubicBezTo>
                    <a:pt x="0" y="2454529"/>
                    <a:pt x="4318" y="2450211"/>
                    <a:pt x="9525" y="2450211"/>
                  </a:cubicBezTo>
                  <a:cubicBezTo>
                    <a:pt x="14732" y="2450211"/>
                    <a:pt x="19050" y="2454529"/>
                    <a:pt x="19050" y="2459736"/>
                  </a:cubicBezTo>
                  <a:cubicBezTo>
                    <a:pt x="19050" y="3807206"/>
                    <a:pt x="1168527" y="4900422"/>
                    <a:pt x="2587371" y="4900422"/>
                  </a:cubicBezTo>
                  <a:cubicBezTo>
                    <a:pt x="4006215" y="4900422"/>
                    <a:pt x="5155692" y="3807206"/>
                    <a:pt x="5155692" y="2459736"/>
                  </a:cubicBezTo>
                  <a:cubicBezTo>
                    <a:pt x="5155692" y="1112266"/>
                    <a:pt x="4006342" y="19050"/>
                    <a:pt x="2587371" y="19050"/>
                  </a:cubicBezTo>
                  <a:lnTo>
                    <a:pt x="2587371" y="9525"/>
                  </a:lnTo>
                  <a:lnTo>
                    <a:pt x="2587371" y="19050"/>
                  </a:lnTo>
                  <a:cubicBezTo>
                    <a:pt x="1168527" y="19050"/>
                    <a:pt x="19050" y="1112266"/>
                    <a:pt x="19050" y="2459736"/>
                  </a:cubicBezTo>
                  <a:close/>
                </a:path>
              </a:pathLst>
            </a:custGeom>
            <a:solidFill>
              <a:srgbClr val="0468B1"/>
            </a:solidFill>
          </p:spPr>
        </p:sp>
        <p:sp>
          <p:nvSpPr>
            <p:cNvPr name="TextBox 18" id="18"/>
            <p:cNvSpPr txBox="true"/>
            <p:nvPr/>
          </p:nvSpPr>
          <p:spPr>
            <a:xfrm>
              <a:off x="0" y="-76200"/>
              <a:ext cx="5174792" cy="4995690"/>
            </a:xfrm>
            <a:prstGeom prst="rect">
              <a:avLst/>
            </a:prstGeom>
          </p:spPr>
          <p:txBody>
            <a:bodyPr anchor="ctr" rtlCol="false" tIns="50800" lIns="50800" bIns="50800" rIns="50800"/>
            <a:lstStyle/>
            <a:p>
              <a:pPr algn="ctr">
                <a:lnSpc>
                  <a:spcPts val="3496"/>
                </a:lnSpc>
              </a:pPr>
              <a:r>
                <a:rPr lang="en-US" b="true" sz="2700">
                  <a:solidFill>
                    <a:srgbClr val="000000"/>
                  </a:solidFill>
                  <a:latin typeface="Calibri (MS) Bold"/>
                  <a:ea typeface="Calibri (MS) Bold"/>
                  <a:cs typeface="Calibri (MS) Bold"/>
                  <a:sym typeface="Calibri (MS) Bold"/>
                </a:rPr>
                <a:t>Working for peace through sustainable livelihoods and natural resource management</a:t>
              </a:r>
            </a:p>
          </p:txBody>
        </p:sp>
      </p:grpSp>
    </p:spTree>
  </p:cSld>
  <p:clrMapOvr>
    <a:masterClrMapping/>
  </p:clrMapOvr>
  <p:transition spd="fast">
    <p:circle/>
  </p:transition>
</p:sld>
</file>

<file path=ppt/slides/slide2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5565114" y="1028700"/>
            <a:ext cx="15149530" cy="15373139"/>
          </a:xfrm>
          <a:custGeom>
            <a:avLst/>
            <a:gdLst/>
            <a:ahLst/>
            <a:cxnLst/>
            <a:rect r="r" b="b" t="t" l="l"/>
            <a:pathLst>
              <a:path h="15373139" w="15149530">
                <a:moveTo>
                  <a:pt x="0" y="0"/>
                </a:moveTo>
                <a:lnTo>
                  <a:pt x="15149530" y="0"/>
                </a:lnTo>
                <a:lnTo>
                  <a:pt x="15149530" y="15373139"/>
                </a:lnTo>
                <a:lnTo>
                  <a:pt x="0" y="153731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4"/>
            <a:stretch>
              <a:fillRect l="0" t="0" r="0" b="0"/>
            </a:stretch>
          </a:blipFill>
        </p:spPr>
      </p:sp>
      <p:sp>
        <p:nvSpPr>
          <p:cNvPr name="Freeform 4" id="4"/>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5"/>
            <a:stretch>
              <a:fillRect l="0" t="0" r="0" b="0"/>
            </a:stretch>
          </a:blipFill>
        </p:spPr>
      </p:sp>
      <p:sp>
        <p:nvSpPr>
          <p:cNvPr name="AutoShape 5" id="5"/>
          <p:cNvSpPr/>
          <p:nvPr/>
        </p:nvSpPr>
        <p:spPr>
          <a:xfrm>
            <a:off x="4518148" y="3261285"/>
            <a:ext cx="10132534" cy="19050"/>
          </a:xfrm>
          <a:prstGeom prst="line">
            <a:avLst/>
          </a:prstGeom>
          <a:ln cap="flat" w="38100">
            <a:solidFill>
              <a:srgbClr val="FFFFFF"/>
            </a:solidFill>
            <a:prstDash val="solid"/>
            <a:headEnd type="none" len="sm" w="sm"/>
            <a:tailEnd type="none" len="sm" w="sm"/>
          </a:ln>
        </p:spPr>
      </p:sp>
      <p:sp>
        <p:nvSpPr>
          <p:cNvPr name="TextBox 6" id="6"/>
          <p:cNvSpPr txBox="true"/>
          <p:nvPr/>
        </p:nvSpPr>
        <p:spPr>
          <a:xfrm rot="0">
            <a:off x="4872576" y="1775315"/>
            <a:ext cx="9430912" cy="1485970"/>
          </a:xfrm>
          <a:prstGeom prst="rect">
            <a:avLst/>
          </a:prstGeom>
        </p:spPr>
        <p:txBody>
          <a:bodyPr anchor="t" rtlCol="false" tIns="0" lIns="0" bIns="0" rIns="0">
            <a:spAutoFit/>
          </a:bodyPr>
          <a:lstStyle/>
          <a:p>
            <a:pPr algn="ctr">
              <a:lnSpc>
                <a:spcPts val="5778"/>
              </a:lnSpc>
              <a:spcBef>
                <a:spcPct val="0"/>
              </a:spcBef>
            </a:pPr>
            <a:r>
              <a:rPr lang="en-US" b="true" sz="5503" spc="-280">
                <a:solidFill>
                  <a:srgbClr val="FFFFFF"/>
                </a:solidFill>
                <a:latin typeface="Proxima Nova Bold"/>
                <a:ea typeface="Proxima Nova Bold"/>
                <a:cs typeface="Proxima Nova Bold"/>
                <a:sym typeface="Proxima Nova Bold"/>
              </a:rPr>
              <a:t>Youth at the forefront – Climate, Peace and Security</a:t>
            </a:r>
          </a:p>
        </p:txBody>
      </p:sp>
      <p:grpSp>
        <p:nvGrpSpPr>
          <p:cNvPr name="Group 7" id="7"/>
          <p:cNvGrpSpPr/>
          <p:nvPr/>
        </p:nvGrpSpPr>
        <p:grpSpPr>
          <a:xfrm rot="0">
            <a:off x="1395613" y="4943897"/>
            <a:ext cx="15496775" cy="2834666"/>
            <a:chOff x="0" y="0"/>
            <a:chExt cx="20662366" cy="3779555"/>
          </a:xfrm>
        </p:grpSpPr>
        <p:sp>
          <p:nvSpPr>
            <p:cNvPr name="Freeform 8" id="8"/>
            <p:cNvSpPr/>
            <p:nvPr/>
          </p:nvSpPr>
          <p:spPr>
            <a:xfrm flipH="false" flipV="false" rot="0">
              <a:off x="0" y="0"/>
              <a:ext cx="20662367" cy="3779555"/>
            </a:xfrm>
            <a:custGeom>
              <a:avLst/>
              <a:gdLst/>
              <a:ahLst/>
              <a:cxnLst/>
              <a:rect r="r" b="b" t="t" l="l"/>
              <a:pathLst>
                <a:path h="3779555" w="20662367">
                  <a:moveTo>
                    <a:pt x="0" y="0"/>
                  </a:moveTo>
                  <a:lnTo>
                    <a:pt x="20662367" y="0"/>
                  </a:lnTo>
                  <a:lnTo>
                    <a:pt x="20662367" y="3779555"/>
                  </a:lnTo>
                  <a:lnTo>
                    <a:pt x="0" y="3779555"/>
                  </a:lnTo>
                  <a:close/>
                </a:path>
              </a:pathLst>
            </a:custGeom>
            <a:solidFill>
              <a:srgbClr val="000000">
                <a:alpha val="0"/>
              </a:srgbClr>
            </a:solidFill>
          </p:spPr>
        </p:sp>
        <p:sp>
          <p:nvSpPr>
            <p:cNvPr name="TextBox 9" id="9"/>
            <p:cNvSpPr txBox="true"/>
            <p:nvPr/>
          </p:nvSpPr>
          <p:spPr>
            <a:xfrm>
              <a:off x="0" y="-57150"/>
              <a:ext cx="20662366" cy="3836705"/>
            </a:xfrm>
            <a:prstGeom prst="rect">
              <a:avLst/>
            </a:prstGeom>
          </p:spPr>
          <p:txBody>
            <a:bodyPr anchor="t" rtlCol="false" tIns="0" lIns="0" bIns="0" rIns="0"/>
            <a:lstStyle/>
            <a:p>
              <a:pPr algn="l" marL="470209" indent="-235105" lvl="1">
                <a:lnSpc>
                  <a:spcPts val="3640"/>
                </a:lnSpc>
                <a:buFont typeface="Arial"/>
                <a:buChar char="•"/>
              </a:pPr>
              <a:r>
                <a:rPr lang="en-US" b="true" sz="2600">
                  <a:solidFill>
                    <a:srgbClr val="FFFFFF"/>
                  </a:solidFill>
                  <a:latin typeface="Proxima Nova Bold"/>
                  <a:ea typeface="Proxima Nova Bold"/>
                  <a:cs typeface="Proxima Nova Bold"/>
                  <a:sym typeface="Proxima Nova Bold"/>
                </a:rPr>
                <a:t>Increasing and disseminating knowledge on the interlinkages of climate change and armed conflict</a:t>
              </a:r>
              <a:r>
                <a:rPr lang="en-US" sz="2600">
                  <a:solidFill>
                    <a:srgbClr val="FFFFFF"/>
                  </a:solidFill>
                  <a:latin typeface="Proxima Nova"/>
                  <a:ea typeface="Proxima Nova"/>
                  <a:cs typeface="Proxima Nova"/>
                  <a:sym typeface="Proxima Nova"/>
                </a:rPr>
                <a:t>​</a:t>
              </a:r>
            </a:p>
            <a:p>
              <a:pPr algn="l" marL="470540" indent="-235270" lvl="1">
                <a:lnSpc>
                  <a:spcPts val="3640"/>
                </a:lnSpc>
                <a:buFont typeface="Arial"/>
                <a:buChar char="•"/>
              </a:pPr>
              <a:r>
                <a:rPr lang="en-US" sz="2600">
                  <a:solidFill>
                    <a:srgbClr val="FFFFFF"/>
                  </a:solidFill>
                  <a:latin typeface="Proxima Nova"/>
                  <a:ea typeface="Proxima Nova"/>
                  <a:cs typeface="Proxima Nova"/>
                  <a:sym typeface="Proxima Nova"/>
                </a:rPr>
                <a:t>Youth-led climate security research in Sudan​</a:t>
              </a:r>
            </a:p>
            <a:p>
              <a:pPr algn="l" marL="470540" indent="-235270" lvl="1">
                <a:lnSpc>
                  <a:spcPts val="3640"/>
                </a:lnSpc>
                <a:buFont typeface="Arial"/>
                <a:buChar char="•"/>
              </a:pPr>
              <a:r>
                <a:rPr lang="en-US" sz="2600">
                  <a:solidFill>
                    <a:srgbClr val="FFFFFF"/>
                  </a:solidFill>
                  <a:latin typeface="Proxima Nova"/>
                  <a:ea typeface="Proxima Nova"/>
                  <a:cs typeface="Proxima Nova"/>
                  <a:sym typeface="Proxima Nova"/>
                </a:rPr>
                <a:t>Reports by young people on the link between climate and disarmament at global level​</a:t>
              </a:r>
            </a:p>
            <a:p>
              <a:pPr algn="l" marL="470540" indent="-235270" lvl="1">
                <a:lnSpc>
                  <a:spcPts val="3640"/>
                </a:lnSpc>
                <a:buFont typeface="Arial"/>
                <a:buChar char="•"/>
              </a:pPr>
              <a:r>
                <a:rPr lang="en-US" sz="2600">
                  <a:solidFill>
                    <a:srgbClr val="FFFFFF"/>
                  </a:solidFill>
                  <a:latin typeface="Proxima Nova"/>
                  <a:ea typeface="Proxima Nova"/>
                  <a:cs typeface="Proxima Nova"/>
                  <a:sym typeface="Proxima Nova"/>
                </a:rPr>
                <a:t>Young climate security communicators in Nigeria​</a:t>
              </a:r>
            </a:p>
            <a:p>
              <a:pPr algn="l" marL="470540" indent="-235270" lvl="1">
                <a:lnSpc>
                  <a:spcPts val="3640"/>
                </a:lnSpc>
                <a:buFont typeface="Arial"/>
                <a:buChar char="•"/>
              </a:pPr>
              <a:r>
                <a:rPr lang="en-US" sz="2600">
                  <a:solidFill>
                    <a:srgbClr val="FFFFFF"/>
                  </a:solidFill>
                  <a:latin typeface="Proxima Nova"/>
                  <a:ea typeface="Proxima Nova"/>
                  <a:cs typeface="Proxima Nova"/>
                  <a:sym typeface="Proxima Nova"/>
                </a:rPr>
                <a:t>Youth-led ToTs on climate and security in Dominica​</a:t>
              </a:r>
            </a:p>
            <a:p>
              <a:pPr algn="l" marL="470540" indent="-235270" lvl="1">
                <a:lnSpc>
                  <a:spcPts val="3640"/>
                </a:lnSpc>
              </a:pPr>
            </a:p>
          </p:txBody>
        </p:sp>
      </p:grpSp>
    </p:spTree>
  </p:cSld>
  <p:clrMapOvr>
    <a:masterClrMapping/>
  </p:clrMapOvr>
  <p:transition spd="fast">
    <p:fade/>
  </p:transition>
</p:sld>
</file>

<file path=ppt/slides/slide2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4553402" y="585674"/>
            <a:ext cx="12436566" cy="12620132"/>
          </a:xfrm>
          <a:custGeom>
            <a:avLst/>
            <a:gdLst/>
            <a:ahLst/>
            <a:cxnLst/>
            <a:rect r="r" b="b" t="t" l="l"/>
            <a:pathLst>
              <a:path h="12620132" w="12436566">
                <a:moveTo>
                  <a:pt x="0" y="0"/>
                </a:moveTo>
                <a:lnTo>
                  <a:pt x="12436567" y="0"/>
                </a:lnTo>
                <a:lnTo>
                  <a:pt x="12436567" y="12620131"/>
                </a:lnTo>
                <a:lnTo>
                  <a:pt x="0" y="1262013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5"/>
            <a:stretch>
              <a:fillRect l="0" t="0" r="0" b="0"/>
            </a:stretch>
          </a:blipFill>
        </p:spPr>
      </p:sp>
      <p:sp>
        <p:nvSpPr>
          <p:cNvPr name="AutoShape 4" id="4"/>
          <p:cNvSpPr/>
          <p:nvPr/>
        </p:nvSpPr>
        <p:spPr>
          <a:xfrm>
            <a:off x="4504190" y="3251760"/>
            <a:ext cx="10132534" cy="19050"/>
          </a:xfrm>
          <a:prstGeom prst="line">
            <a:avLst/>
          </a:prstGeom>
          <a:ln cap="flat" w="38100">
            <a:solidFill>
              <a:srgbClr val="FFFFFF"/>
            </a:solidFill>
            <a:prstDash val="solid"/>
            <a:headEnd type="none" len="sm" w="sm"/>
            <a:tailEnd type="none" len="sm" w="sm"/>
          </a:ln>
        </p:spPr>
      </p:sp>
      <p:sp>
        <p:nvSpPr>
          <p:cNvPr name="Freeform 5" id="5"/>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6"/>
            <a:stretch>
              <a:fillRect l="0" t="0" r="0" b="0"/>
            </a:stretch>
          </a:blipFill>
        </p:spPr>
      </p:sp>
      <p:sp>
        <p:nvSpPr>
          <p:cNvPr name="TextBox 6" id="6"/>
          <p:cNvSpPr txBox="true"/>
          <p:nvPr/>
        </p:nvSpPr>
        <p:spPr>
          <a:xfrm rot="0">
            <a:off x="4872576" y="1775315"/>
            <a:ext cx="9430912" cy="1485970"/>
          </a:xfrm>
          <a:prstGeom prst="rect">
            <a:avLst/>
          </a:prstGeom>
        </p:spPr>
        <p:txBody>
          <a:bodyPr anchor="t" rtlCol="false" tIns="0" lIns="0" bIns="0" rIns="0">
            <a:spAutoFit/>
          </a:bodyPr>
          <a:lstStyle/>
          <a:p>
            <a:pPr algn="ctr">
              <a:lnSpc>
                <a:spcPts val="5778"/>
              </a:lnSpc>
              <a:spcBef>
                <a:spcPct val="0"/>
              </a:spcBef>
            </a:pPr>
            <a:r>
              <a:rPr lang="en-US" b="true" sz="5503" spc="-280">
                <a:solidFill>
                  <a:srgbClr val="FFFFFF"/>
                </a:solidFill>
                <a:latin typeface="Proxima Nova Bold"/>
                <a:ea typeface="Proxima Nova Bold"/>
                <a:cs typeface="Proxima Nova Bold"/>
                <a:sym typeface="Proxima Nova Bold"/>
              </a:rPr>
              <a:t>Youth at the forefront – Climate, Peace and Security</a:t>
            </a:r>
          </a:p>
        </p:txBody>
      </p:sp>
      <p:grpSp>
        <p:nvGrpSpPr>
          <p:cNvPr name="Group 7" id="7"/>
          <p:cNvGrpSpPr/>
          <p:nvPr/>
        </p:nvGrpSpPr>
        <p:grpSpPr>
          <a:xfrm rot="0">
            <a:off x="2379169" y="5143500"/>
            <a:ext cx="13529662" cy="2394700"/>
            <a:chOff x="0" y="0"/>
            <a:chExt cx="18039550" cy="3192934"/>
          </a:xfrm>
        </p:grpSpPr>
        <p:sp>
          <p:nvSpPr>
            <p:cNvPr name="Freeform 8" id="8"/>
            <p:cNvSpPr/>
            <p:nvPr/>
          </p:nvSpPr>
          <p:spPr>
            <a:xfrm flipH="false" flipV="false" rot="0">
              <a:off x="0" y="0"/>
              <a:ext cx="18039550" cy="3192934"/>
            </a:xfrm>
            <a:custGeom>
              <a:avLst/>
              <a:gdLst/>
              <a:ahLst/>
              <a:cxnLst/>
              <a:rect r="r" b="b" t="t" l="l"/>
              <a:pathLst>
                <a:path h="3192934" w="18039550">
                  <a:moveTo>
                    <a:pt x="0" y="0"/>
                  </a:moveTo>
                  <a:lnTo>
                    <a:pt x="18039550" y="0"/>
                  </a:lnTo>
                  <a:lnTo>
                    <a:pt x="18039550" y="3192934"/>
                  </a:lnTo>
                  <a:lnTo>
                    <a:pt x="0" y="3192934"/>
                  </a:lnTo>
                  <a:close/>
                </a:path>
              </a:pathLst>
            </a:custGeom>
            <a:solidFill>
              <a:srgbClr val="000000">
                <a:alpha val="0"/>
              </a:srgbClr>
            </a:solidFill>
          </p:spPr>
        </p:sp>
        <p:sp>
          <p:nvSpPr>
            <p:cNvPr name="TextBox 9" id="9"/>
            <p:cNvSpPr txBox="true"/>
            <p:nvPr/>
          </p:nvSpPr>
          <p:spPr>
            <a:xfrm>
              <a:off x="0" y="-38100"/>
              <a:ext cx="18039550" cy="3231034"/>
            </a:xfrm>
            <a:prstGeom prst="rect">
              <a:avLst/>
            </a:prstGeom>
          </p:spPr>
          <p:txBody>
            <a:bodyPr anchor="t" rtlCol="false" tIns="0" lIns="0" bIns="0" rIns="0"/>
            <a:lstStyle/>
            <a:p>
              <a:pPr algn="l" marL="488294" indent="-244147" lvl="1">
                <a:lnSpc>
                  <a:spcPts val="3672"/>
                </a:lnSpc>
                <a:buFont typeface="Arial"/>
                <a:buChar char="•"/>
              </a:pPr>
              <a:r>
                <a:rPr lang="en-US" b="true" sz="2700">
                  <a:solidFill>
                    <a:srgbClr val="FFFFFF"/>
                  </a:solidFill>
                  <a:latin typeface="Proxima Nova Bold"/>
                  <a:ea typeface="Proxima Nova Bold"/>
                  <a:cs typeface="Proxima Nova Bold"/>
                  <a:sym typeface="Proxima Nova Bold"/>
                </a:rPr>
                <a:t>Advocating for policy change on climate, peace and security</a:t>
              </a:r>
              <a:r>
                <a:rPr lang="en-US" sz="2700">
                  <a:solidFill>
                    <a:srgbClr val="FFFFFF"/>
                  </a:solidFill>
                  <a:latin typeface="Proxima Nova"/>
                  <a:ea typeface="Proxima Nova"/>
                  <a:cs typeface="Proxima Nova"/>
                  <a:sym typeface="Proxima Nova"/>
                </a:rPr>
                <a:t>​</a:t>
              </a:r>
            </a:p>
            <a:p>
              <a:pPr algn="l" marL="488637" indent="-244318" lvl="1">
                <a:lnSpc>
                  <a:spcPts val="3672"/>
                </a:lnSpc>
                <a:buFont typeface="Arial"/>
                <a:buChar char="•"/>
              </a:pPr>
              <a:r>
                <a:rPr lang="en-US" sz="2700">
                  <a:solidFill>
                    <a:srgbClr val="FFFFFF"/>
                  </a:solidFill>
                  <a:latin typeface="Proxima Nova"/>
                  <a:ea typeface="Proxima Nova"/>
                  <a:cs typeface="Proxima Nova"/>
                  <a:sym typeface="Proxima Nova"/>
                </a:rPr>
                <a:t>Youth climate advisors to the UN Secretary-General​</a:t>
              </a:r>
            </a:p>
            <a:p>
              <a:pPr algn="l" marL="488637" indent="-244318" lvl="1">
                <a:lnSpc>
                  <a:spcPts val="3672"/>
                </a:lnSpc>
                <a:buFont typeface="Arial"/>
                <a:buChar char="•"/>
              </a:pPr>
              <a:r>
                <a:rPr lang="en-US" sz="2700">
                  <a:solidFill>
                    <a:srgbClr val="FFFFFF"/>
                  </a:solidFill>
                  <a:latin typeface="Proxima Nova"/>
                  <a:ea typeface="Proxima Nova"/>
                  <a:cs typeface="Proxima Nova"/>
                  <a:sym typeface="Proxima Nova"/>
                </a:rPr>
                <a:t>Young people increasing government cooperation on climate &amp; security in Somalia ​</a:t>
              </a:r>
            </a:p>
            <a:p>
              <a:pPr algn="l" marL="488637" indent="-244318" lvl="1">
                <a:lnSpc>
                  <a:spcPts val="3672"/>
                </a:lnSpc>
                <a:buFont typeface="Arial"/>
                <a:buChar char="•"/>
              </a:pPr>
              <a:r>
                <a:rPr lang="en-US" sz="2700">
                  <a:solidFill>
                    <a:srgbClr val="FFFFFF"/>
                  </a:solidFill>
                  <a:latin typeface="Proxima Nova"/>
                  <a:ea typeface="Proxima Nova"/>
                  <a:cs typeface="Proxima Nova"/>
                  <a:sym typeface="Proxima Nova"/>
                </a:rPr>
                <a:t>Youth advocacy on the impact of climate change on human security in Brazil</a:t>
              </a:r>
            </a:p>
            <a:p>
              <a:pPr algn="l" marL="488637" indent="-244318" lvl="1">
                <a:lnSpc>
                  <a:spcPts val="3672"/>
                </a:lnSpc>
              </a:pPr>
            </a:p>
          </p:txBody>
        </p:sp>
      </p:grpSp>
    </p:spTree>
  </p:cSld>
  <p:clrMapOvr>
    <a:masterClrMapping/>
  </p:clrMapOvr>
  <p:transition spd="fast">
    <p:fade/>
  </p:transition>
</p:sld>
</file>

<file path=ppt/slides/slide2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647399" y="1446285"/>
            <a:ext cx="12436566" cy="12620132"/>
          </a:xfrm>
          <a:custGeom>
            <a:avLst/>
            <a:gdLst/>
            <a:ahLst/>
            <a:cxnLst/>
            <a:rect r="r" b="b" t="t" l="l"/>
            <a:pathLst>
              <a:path h="12620132" w="12436566">
                <a:moveTo>
                  <a:pt x="0" y="0"/>
                </a:moveTo>
                <a:lnTo>
                  <a:pt x="12436567" y="0"/>
                </a:lnTo>
                <a:lnTo>
                  <a:pt x="12436567" y="12620132"/>
                </a:lnTo>
                <a:lnTo>
                  <a:pt x="0" y="1262013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5"/>
            <a:stretch>
              <a:fillRect l="0" t="0" r="0" b="0"/>
            </a:stretch>
          </a:blipFill>
        </p:spPr>
      </p:sp>
      <p:sp>
        <p:nvSpPr>
          <p:cNvPr name="AutoShape 4" id="4"/>
          <p:cNvSpPr/>
          <p:nvPr/>
        </p:nvSpPr>
        <p:spPr>
          <a:xfrm>
            <a:off x="4504190" y="3251760"/>
            <a:ext cx="10132534" cy="19050"/>
          </a:xfrm>
          <a:prstGeom prst="line">
            <a:avLst/>
          </a:prstGeom>
          <a:ln cap="flat" w="38100">
            <a:solidFill>
              <a:srgbClr val="FFFFFF"/>
            </a:solidFill>
            <a:prstDash val="solid"/>
            <a:headEnd type="none" len="sm" w="sm"/>
            <a:tailEnd type="none" len="sm" w="sm"/>
          </a:ln>
        </p:spPr>
      </p:sp>
      <p:sp>
        <p:nvSpPr>
          <p:cNvPr name="Freeform 5" id="5"/>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6"/>
            <a:stretch>
              <a:fillRect l="0" t="0" r="0" b="0"/>
            </a:stretch>
          </a:blipFill>
        </p:spPr>
      </p:sp>
      <p:sp>
        <p:nvSpPr>
          <p:cNvPr name="TextBox 6" id="6"/>
          <p:cNvSpPr txBox="true"/>
          <p:nvPr/>
        </p:nvSpPr>
        <p:spPr>
          <a:xfrm rot="0">
            <a:off x="4872576" y="1775315"/>
            <a:ext cx="9430912" cy="1485970"/>
          </a:xfrm>
          <a:prstGeom prst="rect">
            <a:avLst/>
          </a:prstGeom>
        </p:spPr>
        <p:txBody>
          <a:bodyPr anchor="t" rtlCol="false" tIns="0" lIns="0" bIns="0" rIns="0">
            <a:spAutoFit/>
          </a:bodyPr>
          <a:lstStyle/>
          <a:p>
            <a:pPr algn="ctr">
              <a:lnSpc>
                <a:spcPts val="5778"/>
              </a:lnSpc>
              <a:spcBef>
                <a:spcPct val="0"/>
              </a:spcBef>
            </a:pPr>
            <a:r>
              <a:rPr lang="en-US" b="true" sz="5503" spc="-280">
                <a:solidFill>
                  <a:srgbClr val="FFFFFF"/>
                </a:solidFill>
                <a:latin typeface="Proxima Nova Bold"/>
                <a:ea typeface="Proxima Nova Bold"/>
                <a:cs typeface="Proxima Nova Bold"/>
                <a:sym typeface="Proxima Nova Bold"/>
              </a:rPr>
              <a:t>Youth at the forefront – Climate, Peace and Security</a:t>
            </a:r>
          </a:p>
        </p:txBody>
      </p:sp>
      <p:grpSp>
        <p:nvGrpSpPr>
          <p:cNvPr name="Group 7" id="7"/>
          <p:cNvGrpSpPr/>
          <p:nvPr/>
        </p:nvGrpSpPr>
        <p:grpSpPr>
          <a:xfrm rot="0">
            <a:off x="1257300" y="4489208"/>
            <a:ext cx="15773400" cy="4769092"/>
            <a:chOff x="0" y="0"/>
            <a:chExt cx="21031200" cy="6358790"/>
          </a:xfrm>
        </p:grpSpPr>
        <p:sp>
          <p:nvSpPr>
            <p:cNvPr name="Freeform 8" id="8"/>
            <p:cNvSpPr/>
            <p:nvPr/>
          </p:nvSpPr>
          <p:spPr>
            <a:xfrm flipH="false" flipV="false" rot="0">
              <a:off x="0" y="0"/>
              <a:ext cx="21031200" cy="6358789"/>
            </a:xfrm>
            <a:custGeom>
              <a:avLst/>
              <a:gdLst/>
              <a:ahLst/>
              <a:cxnLst/>
              <a:rect r="r" b="b" t="t" l="l"/>
              <a:pathLst>
                <a:path h="6358789" w="21031200">
                  <a:moveTo>
                    <a:pt x="0" y="0"/>
                  </a:moveTo>
                  <a:lnTo>
                    <a:pt x="21031200" y="0"/>
                  </a:lnTo>
                  <a:lnTo>
                    <a:pt x="21031200" y="6358789"/>
                  </a:lnTo>
                  <a:lnTo>
                    <a:pt x="0" y="6358789"/>
                  </a:lnTo>
                  <a:close/>
                </a:path>
              </a:pathLst>
            </a:custGeom>
            <a:solidFill>
              <a:srgbClr val="000000">
                <a:alpha val="0"/>
              </a:srgbClr>
            </a:solidFill>
          </p:spPr>
        </p:sp>
        <p:sp>
          <p:nvSpPr>
            <p:cNvPr name="TextBox 9" id="9"/>
            <p:cNvSpPr txBox="true"/>
            <p:nvPr/>
          </p:nvSpPr>
          <p:spPr>
            <a:xfrm>
              <a:off x="0" y="-47625"/>
              <a:ext cx="21031200" cy="6406415"/>
            </a:xfrm>
            <a:prstGeom prst="rect">
              <a:avLst/>
            </a:prstGeom>
          </p:spPr>
          <p:txBody>
            <a:bodyPr anchor="t" rtlCol="false" tIns="0" lIns="0" bIns="0" rIns="0"/>
            <a:lstStyle/>
            <a:p>
              <a:pPr algn="just" marL="488637" indent="-244318" lvl="1">
                <a:lnSpc>
                  <a:spcPts val="3726"/>
                </a:lnSpc>
                <a:buFont typeface="Arial"/>
                <a:buChar char="•"/>
              </a:pPr>
              <a:r>
                <a:rPr lang="en-US" b="true" sz="2700">
                  <a:solidFill>
                    <a:srgbClr val="FFFFFF"/>
                  </a:solidFill>
                  <a:latin typeface="Proxima Nova Bold"/>
                  <a:ea typeface="Proxima Nova Bold"/>
                  <a:cs typeface="Proxima Nova Bold"/>
                  <a:sym typeface="Proxima Nova Bold"/>
                </a:rPr>
                <a:t>Working for peace through sustainable livelihoods and natural resource management</a:t>
              </a:r>
              <a:r>
                <a:rPr lang="en-US" sz="2700">
                  <a:solidFill>
                    <a:srgbClr val="FFFFFF"/>
                  </a:solidFill>
                  <a:latin typeface="Proxima Nova"/>
                  <a:ea typeface="Proxima Nova"/>
                  <a:cs typeface="Proxima Nova"/>
                  <a:sym typeface="Proxima Nova"/>
                </a:rPr>
                <a:t>​</a:t>
              </a:r>
            </a:p>
            <a:p>
              <a:pPr algn="l" marL="488637" indent="-244318" lvl="1">
                <a:lnSpc>
                  <a:spcPts val="3726"/>
                </a:lnSpc>
                <a:buFont typeface="Arial"/>
                <a:buChar char="•"/>
              </a:pPr>
              <a:r>
                <a:rPr lang="en-US" sz="2700">
                  <a:solidFill>
                    <a:srgbClr val="FFFFFF"/>
                  </a:solidFill>
                  <a:latin typeface="Proxima Nova"/>
                  <a:ea typeface="Proxima Nova"/>
                  <a:cs typeface="Proxima Nova"/>
                  <a:sym typeface="Proxima Nova"/>
                </a:rPr>
                <a:t>Young people working together for sustainable water resource management and peace in Somalia and Paraguay/Brazil​</a:t>
              </a:r>
            </a:p>
            <a:p>
              <a:pPr algn="l" marL="488637" indent="-244318" lvl="1">
                <a:lnSpc>
                  <a:spcPts val="3726"/>
                </a:lnSpc>
                <a:buFont typeface="Arial"/>
                <a:buChar char="•"/>
              </a:pPr>
              <a:r>
                <a:rPr lang="en-US" sz="2700">
                  <a:solidFill>
                    <a:srgbClr val="FFFFFF"/>
                  </a:solidFill>
                  <a:latin typeface="Proxima Nova"/>
                  <a:ea typeface="Proxima Nova"/>
                  <a:cs typeface="Proxima Nova"/>
                  <a:sym typeface="Proxima Nova"/>
                </a:rPr>
                <a:t>Youth developing climate-smart agriculture with farmers to improve food security in flood-affected areas of Pakistan​</a:t>
              </a:r>
            </a:p>
            <a:p>
              <a:pPr algn="l" marL="488637" indent="-244318" lvl="1">
                <a:lnSpc>
                  <a:spcPts val="3726"/>
                </a:lnSpc>
                <a:buFont typeface="Arial"/>
                <a:buChar char="•"/>
              </a:pPr>
              <a:r>
                <a:rPr lang="en-US" sz="2700">
                  <a:solidFill>
                    <a:srgbClr val="FFFFFF"/>
                  </a:solidFill>
                  <a:latin typeface="Proxima Nova"/>
                  <a:ea typeface="Proxima Nova"/>
                  <a:cs typeface="Proxima Nova"/>
                  <a:sym typeface="Proxima Nova"/>
                </a:rPr>
                <a:t>Young people leading coral restoration in Tuvalu and Vanuatu to maintain livelihoods​</a:t>
              </a:r>
            </a:p>
            <a:p>
              <a:pPr algn="l" marL="488637" indent="-244318" lvl="1">
                <a:lnSpc>
                  <a:spcPts val="3726"/>
                </a:lnSpc>
                <a:buFont typeface="Arial"/>
                <a:buChar char="•"/>
              </a:pPr>
              <a:r>
                <a:rPr lang="en-US" sz="2700">
                  <a:solidFill>
                    <a:srgbClr val="FFFFFF"/>
                  </a:solidFill>
                  <a:latin typeface="Proxima Nova"/>
                  <a:ea typeface="Proxima Nova"/>
                  <a:cs typeface="Proxima Nova"/>
                  <a:sym typeface="Proxima Nova"/>
                </a:rPr>
                <a:t>Young people planting trees in Somalia across clan boundaries​</a:t>
              </a:r>
            </a:p>
            <a:p>
              <a:pPr algn="l" marL="488637" indent="-244318" lvl="1">
                <a:lnSpc>
                  <a:spcPts val="3726"/>
                </a:lnSpc>
                <a:buFont typeface="Arial"/>
                <a:buChar char="•"/>
              </a:pPr>
              <a:r>
                <a:rPr lang="en-US" sz="2700">
                  <a:solidFill>
                    <a:srgbClr val="FFFFFF"/>
                  </a:solidFill>
                  <a:latin typeface="Proxima Nova"/>
                  <a:ea typeface="Proxima Nova"/>
                  <a:cs typeface="Proxima Nova"/>
                  <a:sym typeface="Proxima Nova"/>
                </a:rPr>
                <a:t>Young people producing bio charcoal to protect the environment and strengthen livelihoods for the vulnerable in DRC​</a:t>
              </a:r>
            </a:p>
            <a:p>
              <a:pPr algn="l" marL="488637" indent="-244318" lvl="1">
                <a:lnSpc>
                  <a:spcPts val="3726"/>
                </a:lnSpc>
              </a:pPr>
            </a:p>
          </p:txBody>
        </p:sp>
      </p:grpSp>
    </p:spTree>
  </p:cSld>
  <p:clrMapOvr>
    <a:masterClrMapping/>
  </p:clrMapOvr>
  <p:transition spd="fast">
    <p:fade/>
  </p:transition>
</p:sld>
</file>

<file path=ppt/slides/slide2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8199189" y="585674"/>
            <a:ext cx="12436566" cy="12620132"/>
          </a:xfrm>
          <a:custGeom>
            <a:avLst/>
            <a:gdLst/>
            <a:ahLst/>
            <a:cxnLst/>
            <a:rect r="r" b="b" t="t" l="l"/>
            <a:pathLst>
              <a:path h="12620132" w="12436566">
                <a:moveTo>
                  <a:pt x="0" y="0"/>
                </a:moveTo>
                <a:lnTo>
                  <a:pt x="12436567" y="0"/>
                </a:lnTo>
                <a:lnTo>
                  <a:pt x="12436567" y="12620131"/>
                </a:lnTo>
                <a:lnTo>
                  <a:pt x="0" y="1262013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5"/>
            <a:stretch>
              <a:fillRect l="0" t="0" r="0" b="0"/>
            </a:stretch>
          </a:blipFill>
        </p:spPr>
      </p:sp>
      <p:sp>
        <p:nvSpPr>
          <p:cNvPr name="AutoShape 4" id="4"/>
          <p:cNvSpPr/>
          <p:nvPr/>
        </p:nvSpPr>
        <p:spPr>
          <a:xfrm flipV="true">
            <a:off x="4735323" y="2556435"/>
            <a:ext cx="8817354" cy="9525"/>
          </a:xfrm>
          <a:prstGeom prst="line">
            <a:avLst/>
          </a:prstGeom>
          <a:ln cap="flat" w="38100">
            <a:solidFill>
              <a:srgbClr val="FFFFFF"/>
            </a:solidFill>
            <a:prstDash val="solid"/>
            <a:headEnd type="none" len="sm" w="sm"/>
            <a:tailEnd type="none" len="sm" w="sm"/>
          </a:ln>
        </p:spPr>
      </p:sp>
      <p:sp>
        <p:nvSpPr>
          <p:cNvPr name="Freeform 5" id="5"/>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6"/>
            <a:stretch>
              <a:fillRect l="0" t="0" r="0" b="0"/>
            </a:stretch>
          </a:blipFill>
        </p:spPr>
      </p:sp>
      <p:sp>
        <p:nvSpPr>
          <p:cNvPr name="TextBox 6" id="6"/>
          <p:cNvSpPr txBox="true"/>
          <p:nvPr/>
        </p:nvSpPr>
        <p:spPr>
          <a:xfrm rot="0">
            <a:off x="4295775" y="1784840"/>
            <a:ext cx="9696450" cy="752545"/>
          </a:xfrm>
          <a:prstGeom prst="rect">
            <a:avLst/>
          </a:prstGeom>
        </p:spPr>
        <p:txBody>
          <a:bodyPr anchor="t" rtlCol="false" tIns="0" lIns="0" bIns="0" rIns="0">
            <a:spAutoFit/>
          </a:bodyPr>
          <a:lstStyle/>
          <a:p>
            <a:pPr algn="ctr">
              <a:lnSpc>
                <a:spcPts val="5778"/>
              </a:lnSpc>
              <a:spcBef>
                <a:spcPct val="0"/>
              </a:spcBef>
            </a:pPr>
            <a:r>
              <a:rPr lang="en-US" b="true" sz="5503" spc="-280">
                <a:solidFill>
                  <a:srgbClr val="FFFFFF"/>
                </a:solidFill>
                <a:latin typeface="Proxima Nova Bold"/>
                <a:ea typeface="Proxima Nova Bold"/>
                <a:cs typeface="Proxima Nova Bold"/>
                <a:sym typeface="Proxima Nova Bold"/>
              </a:rPr>
              <a:t>Some conclusions (guidance note)</a:t>
            </a:r>
          </a:p>
        </p:txBody>
      </p:sp>
      <p:grpSp>
        <p:nvGrpSpPr>
          <p:cNvPr name="Group 7" id="7"/>
          <p:cNvGrpSpPr/>
          <p:nvPr/>
        </p:nvGrpSpPr>
        <p:grpSpPr>
          <a:xfrm rot="0">
            <a:off x="1257300" y="4379102"/>
            <a:ext cx="15773400" cy="4060902"/>
            <a:chOff x="0" y="0"/>
            <a:chExt cx="21031200" cy="5414536"/>
          </a:xfrm>
        </p:grpSpPr>
        <p:sp>
          <p:nvSpPr>
            <p:cNvPr name="Freeform 8" id="8"/>
            <p:cNvSpPr/>
            <p:nvPr/>
          </p:nvSpPr>
          <p:spPr>
            <a:xfrm flipH="false" flipV="false" rot="0">
              <a:off x="0" y="0"/>
              <a:ext cx="21031200" cy="5414536"/>
            </a:xfrm>
            <a:custGeom>
              <a:avLst/>
              <a:gdLst/>
              <a:ahLst/>
              <a:cxnLst/>
              <a:rect r="r" b="b" t="t" l="l"/>
              <a:pathLst>
                <a:path h="5414536" w="21031200">
                  <a:moveTo>
                    <a:pt x="0" y="0"/>
                  </a:moveTo>
                  <a:lnTo>
                    <a:pt x="21031200" y="0"/>
                  </a:lnTo>
                  <a:lnTo>
                    <a:pt x="21031200" y="5414536"/>
                  </a:lnTo>
                  <a:lnTo>
                    <a:pt x="0" y="5414536"/>
                  </a:lnTo>
                  <a:close/>
                </a:path>
              </a:pathLst>
            </a:custGeom>
            <a:solidFill>
              <a:srgbClr val="000000">
                <a:alpha val="0"/>
              </a:srgbClr>
            </a:solidFill>
          </p:spPr>
        </p:sp>
        <p:sp>
          <p:nvSpPr>
            <p:cNvPr name="TextBox 9" id="9"/>
            <p:cNvSpPr txBox="true"/>
            <p:nvPr/>
          </p:nvSpPr>
          <p:spPr>
            <a:xfrm>
              <a:off x="0" y="-57150"/>
              <a:ext cx="21031200" cy="5471686"/>
            </a:xfrm>
            <a:prstGeom prst="rect">
              <a:avLst/>
            </a:prstGeom>
          </p:spPr>
          <p:txBody>
            <a:bodyPr anchor="t" rtlCol="false" tIns="0" lIns="0" bIns="0" rIns="0"/>
            <a:lstStyle/>
            <a:p>
              <a:pPr algn="just" marL="506734" indent="-253367" lvl="1">
                <a:lnSpc>
                  <a:spcPts val="3920"/>
                </a:lnSpc>
                <a:buFont typeface="Arial"/>
                <a:buChar char="•"/>
              </a:pPr>
              <a:r>
                <a:rPr lang="en-US" sz="2800">
                  <a:solidFill>
                    <a:srgbClr val="FFFFFF"/>
                  </a:solidFill>
                  <a:latin typeface="Proxima Nova"/>
                  <a:ea typeface="Proxima Nova"/>
                  <a:cs typeface="Proxima Nova"/>
                  <a:sym typeface="Proxima Nova"/>
                </a:rPr>
                <a:t>It is about the </a:t>
              </a:r>
              <a:r>
                <a:rPr lang="en-US" b="true" sz="2800">
                  <a:solidFill>
                    <a:srgbClr val="FFFFFF"/>
                  </a:solidFill>
                  <a:latin typeface="Proxima Nova Bold"/>
                  <a:ea typeface="Proxima Nova Bold"/>
                  <a:cs typeface="Proxima Nova Bold"/>
                  <a:sym typeface="Proxima Nova Bold"/>
                </a:rPr>
                <a:t>intentionality</a:t>
              </a:r>
              <a:r>
                <a:rPr lang="en-US" sz="2800">
                  <a:solidFill>
                    <a:srgbClr val="FFFFFF"/>
                  </a:solidFill>
                  <a:latin typeface="Proxima Nova"/>
                  <a:ea typeface="Proxima Nova"/>
                  <a:cs typeface="Proxima Nova"/>
                  <a:sym typeface="Proxima Nova"/>
                </a:rPr>
                <a:t> in young people’s CPS initiatives​</a:t>
              </a:r>
            </a:p>
            <a:p>
              <a:pPr algn="just" marL="506734" indent="-253367" lvl="1">
                <a:lnSpc>
                  <a:spcPts val="3920"/>
                </a:lnSpc>
                <a:buFont typeface="Arial"/>
                <a:buChar char="•"/>
              </a:pPr>
              <a:r>
                <a:rPr lang="en-US" sz="2800">
                  <a:solidFill>
                    <a:srgbClr val="FFFFFF"/>
                  </a:solidFill>
                  <a:latin typeface="Proxima Nova"/>
                  <a:ea typeface="Proxima Nova"/>
                  <a:cs typeface="Proxima Nova"/>
                  <a:sym typeface="Proxima Nova"/>
                </a:rPr>
                <a:t>Young people have the </a:t>
              </a:r>
              <a:r>
                <a:rPr lang="en-US" b="true" sz="2800">
                  <a:solidFill>
                    <a:srgbClr val="FFFFFF"/>
                  </a:solidFill>
                  <a:latin typeface="Proxima Nova Bold"/>
                  <a:ea typeface="Proxima Nova Bold"/>
                  <a:cs typeface="Proxima Nova Bold"/>
                  <a:sym typeface="Proxima Nova Bold"/>
                </a:rPr>
                <a:t>capacity</a:t>
              </a:r>
              <a:r>
                <a:rPr lang="en-US" sz="2800">
                  <a:solidFill>
                    <a:srgbClr val="FFFFFF"/>
                  </a:solidFill>
                  <a:latin typeface="Proxima Nova"/>
                  <a:ea typeface="Proxima Nova"/>
                  <a:cs typeface="Proxima Nova"/>
                  <a:sym typeface="Proxima Nova"/>
                </a:rPr>
                <a:t> for integrated analysis on climate, peace and security​.</a:t>
              </a:r>
            </a:p>
            <a:p>
              <a:pPr algn="just" marL="506734" indent="-253367" lvl="1">
                <a:lnSpc>
                  <a:spcPts val="3920"/>
                </a:lnSpc>
                <a:buFont typeface="Arial"/>
                <a:buChar char="•"/>
              </a:pPr>
              <a:r>
                <a:rPr lang="en-US" sz="2800">
                  <a:solidFill>
                    <a:srgbClr val="FFFFFF"/>
                  </a:solidFill>
                  <a:latin typeface="Proxima Nova"/>
                  <a:ea typeface="Proxima Nova"/>
                  <a:cs typeface="Proxima Nova"/>
                  <a:sym typeface="Proxima Nova"/>
                </a:rPr>
                <a:t>The climate security field can reap significant benefits from the </a:t>
              </a:r>
              <a:r>
                <a:rPr lang="en-US" b="true" sz="2800">
                  <a:solidFill>
                    <a:srgbClr val="FFFFFF"/>
                  </a:solidFill>
                  <a:latin typeface="Proxima Nova Bold"/>
                  <a:ea typeface="Proxima Nova Bold"/>
                  <a:cs typeface="Proxima Nova Bold"/>
                  <a:sym typeface="Proxima Nova Bold"/>
                </a:rPr>
                <a:t>YPS agenda </a:t>
              </a:r>
              <a:r>
                <a:rPr lang="en-US" sz="2800">
                  <a:solidFill>
                    <a:srgbClr val="FFFFFF"/>
                  </a:solidFill>
                  <a:latin typeface="Proxima Nova"/>
                  <a:ea typeface="Proxima Nova"/>
                  <a:cs typeface="Proxima Nova"/>
                  <a:sym typeface="Proxima Nova"/>
                </a:rPr>
                <a:t>to avoid harmful and inaccurate narratives and employ an evidence-based approach to youth.</a:t>
              </a:r>
            </a:p>
            <a:p>
              <a:pPr algn="just" marL="506734" indent="-253367" lvl="1">
                <a:lnSpc>
                  <a:spcPts val="3920"/>
                </a:lnSpc>
                <a:buFont typeface="Arial"/>
                <a:buChar char="•"/>
              </a:pPr>
              <a:r>
                <a:rPr lang="en-US" b="true" sz="2800">
                  <a:solidFill>
                    <a:srgbClr val="FFFFFF"/>
                  </a:solidFill>
                  <a:latin typeface="Proxima Nova Bold"/>
                  <a:ea typeface="Proxima Nova Bold"/>
                  <a:cs typeface="Proxima Nova Bold"/>
                  <a:sym typeface="Proxima Nova Bold"/>
                </a:rPr>
                <a:t>Local youth-led initiatives </a:t>
              </a:r>
              <a:r>
                <a:rPr lang="en-US" sz="2800">
                  <a:solidFill>
                    <a:srgbClr val="FFFFFF"/>
                  </a:solidFill>
                  <a:latin typeface="Proxima Nova"/>
                  <a:ea typeface="Proxima Nova"/>
                  <a:cs typeface="Proxima Nova"/>
                  <a:sym typeface="Proxima Nova"/>
                </a:rPr>
                <a:t>should be supported and resourced, not crowded out​</a:t>
              </a:r>
            </a:p>
            <a:p>
              <a:pPr algn="just" marL="506734" indent="-253367" lvl="1">
                <a:lnSpc>
                  <a:spcPts val="3920"/>
                </a:lnSpc>
                <a:buFont typeface="Arial"/>
                <a:buChar char="•"/>
              </a:pPr>
              <a:r>
                <a:rPr lang="en-US" b="true" sz="2800">
                  <a:solidFill>
                    <a:srgbClr val="FFFFFF"/>
                  </a:solidFill>
                  <a:latin typeface="Proxima Nova Bold"/>
                  <a:ea typeface="Proxima Nova Bold"/>
                  <a:cs typeface="Proxima Nova Bold"/>
                  <a:sym typeface="Proxima Nova Bold"/>
                </a:rPr>
                <a:t>Flexible and risk-tolerant climate, peace and security funding for youth-led organisations is needed, including in conflict areas.</a:t>
              </a:r>
            </a:p>
            <a:p>
              <a:pPr algn="l" marL="506734" indent="-253367" lvl="1">
                <a:lnSpc>
                  <a:spcPts val="3920"/>
                </a:lnSpc>
              </a:pPr>
            </a:p>
          </p:txBody>
        </p:sp>
      </p:grpSp>
    </p:spTree>
  </p:cSld>
  <p:clrMapOvr>
    <a:masterClrMapping/>
  </p:clrMapOvr>
  <p:transition spd="fast">
    <p:fade/>
  </p:transition>
</p:sld>
</file>

<file path=ppt/slides/slide2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5565114" y="1028700"/>
            <a:ext cx="15149530" cy="15373139"/>
          </a:xfrm>
          <a:custGeom>
            <a:avLst/>
            <a:gdLst/>
            <a:ahLst/>
            <a:cxnLst/>
            <a:rect r="r" b="b" t="t" l="l"/>
            <a:pathLst>
              <a:path h="15373139" w="15149530">
                <a:moveTo>
                  <a:pt x="0" y="0"/>
                </a:moveTo>
                <a:lnTo>
                  <a:pt x="15149530" y="0"/>
                </a:lnTo>
                <a:lnTo>
                  <a:pt x="15149530" y="15373139"/>
                </a:lnTo>
                <a:lnTo>
                  <a:pt x="0" y="153731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4"/>
            <a:stretch>
              <a:fillRect l="0" t="0" r="0" b="0"/>
            </a:stretch>
          </a:blipFill>
        </p:spPr>
      </p:sp>
      <p:sp>
        <p:nvSpPr>
          <p:cNvPr name="Freeform 4" id="4"/>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5"/>
            <a:stretch>
              <a:fillRect l="0" t="0" r="0" b="0"/>
            </a:stretch>
          </a:blipFill>
        </p:spPr>
      </p:sp>
      <p:sp>
        <p:nvSpPr>
          <p:cNvPr name="TextBox 5" id="5"/>
          <p:cNvSpPr txBox="true"/>
          <p:nvPr/>
        </p:nvSpPr>
        <p:spPr>
          <a:xfrm rot="0">
            <a:off x="7288112" y="4547841"/>
            <a:ext cx="3711776" cy="2066894"/>
          </a:xfrm>
          <a:prstGeom prst="rect">
            <a:avLst/>
          </a:prstGeom>
        </p:spPr>
        <p:txBody>
          <a:bodyPr anchor="t" rtlCol="false" tIns="0" lIns="0" bIns="0" rIns="0">
            <a:spAutoFit/>
          </a:bodyPr>
          <a:lstStyle/>
          <a:p>
            <a:pPr algn="ctr">
              <a:lnSpc>
                <a:spcPts val="15748"/>
              </a:lnSpc>
            </a:pPr>
            <a:r>
              <a:rPr lang="en-US" sz="14998" spc="-764">
                <a:solidFill>
                  <a:srgbClr val="FFFFFF"/>
                </a:solidFill>
                <a:latin typeface="Proxima Nova"/>
                <a:ea typeface="Proxima Nova"/>
                <a:cs typeface="Proxima Nova"/>
                <a:sym typeface="Proxima Nova"/>
              </a:rPr>
              <a:t>Q&amp;A</a:t>
            </a:r>
          </a:p>
        </p:txBody>
      </p:sp>
    </p:spTree>
  </p:cSld>
  <p:clrMapOvr>
    <a:masterClrMapping/>
  </p:clrMapOvr>
  <p:transition spd="fast">
    <p:fade/>
  </p:transition>
</p:sld>
</file>

<file path=ppt/slides/slide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3518196" y="-6081517"/>
            <a:ext cx="11883057" cy="12058453"/>
          </a:xfrm>
          <a:custGeom>
            <a:avLst/>
            <a:gdLst/>
            <a:ahLst/>
            <a:cxnLst/>
            <a:rect r="r" b="b" t="t" l="l"/>
            <a:pathLst>
              <a:path h="12058453" w="11883057">
                <a:moveTo>
                  <a:pt x="0" y="0"/>
                </a:moveTo>
                <a:lnTo>
                  <a:pt x="11883057" y="0"/>
                </a:lnTo>
                <a:lnTo>
                  <a:pt x="11883057" y="12058453"/>
                </a:lnTo>
                <a:lnTo>
                  <a:pt x="0" y="1205845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806553" y="3900376"/>
            <a:ext cx="8359818" cy="8483210"/>
          </a:xfrm>
          <a:custGeom>
            <a:avLst/>
            <a:gdLst/>
            <a:ahLst/>
            <a:cxnLst/>
            <a:rect r="r" b="b" t="t" l="l"/>
            <a:pathLst>
              <a:path h="8483210" w="8359818">
                <a:moveTo>
                  <a:pt x="0" y="0"/>
                </a:moveTo>
                <a:lnTo>
                  <a:pt x="8359818" y="0"/>
                </a:lnTo>
                <a:lnTo>
                  <a:pt x="8359818" y="8483210"/>
                </a:lnTo>
                <a:lnTo>
                  <a:pt x="0" y="84832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5"/>
            <a:stretch>
              <a:fillRect l="0" t="0" r="0" b="0"/>
            </a:stretch>
          </a:blipFill>
        </p:spPr>
      </p:sp>
      <p:sp>
        <p:nvSpPr>
          <p:cNvPr name="AutoShape 5" id="5"/>
          <p:cNvSpPr/>
          <p:nvPr/>
        </p:nvSpPr>
        <p:spPr>
          <a:xfrm flipV="true">
            <a:off x="3868385" y="2575485"/>
            <a:ext cx="10642554" cy="0"/>
          </a:xfrm>
          <a:prstGeom prst="line">
            <a:avLst/>
          </a:prstGeom>
          <a:ln cap="flat" w="38100">
            <a:solidFill>
              <a:srgbClr val="FFFFFF"/>
            </a:solidFill>
            <a:prstDash val="solid"/>
            <a:headEnd type="none" len="sm" w="sm"/>
            <a:tailEnd type="none" len="sm" w="sm"/>
          </a:ln>
        </p:spPr>
      </p:sp>
      <p:sp>
        <p:nvSpPr>
          <p:cNvPr name="Freeform 6" id="6"/>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6"/>
            <a:stretch>
              <a:fillRect l="0" t="0" r="0" b="0"/>
            </a:stretch>
          </a:blipFill>
        </p:spPr>
      </p:sp>
      <p:sp>
        <p:nvSpPr>
          <p:cNvPr name="Freeform 7" id="7"/>
          <p:cNvSpPr/>
          <p:nvPr/>
        </p:nvSpPr>
        <p:spPr>
          <a:xfrm flipH="false" flipV="false" rot="0">
            <a:off x="9260504" y="3398230"/>
            <a:ext cx="8255726" cy="5913164"/>
          </a:xfrm>
          <a:custGeom>
            <a:avLst/>
            <a:gdLst/>
            <a:ahLst/>
            <a:cxnLst/>
            <a:rect r="r" b="b" t="t" l="l"/>
            <a:pathLst>
              <a:path h="5913164" w="8255726">
                <a:moveTo>
                  <a:pt x="0" y="0"/>
                </a:moveTo>
                <a:lnTo>
                  <a:pt x="8255726" y="0"/>
                </a:lnTo>
                <a:lnTo>
                  <a:pt x="8255726" y="5913164"/>
                </a:lnTo>
                <a:lnTo>
                  <a:pt x="0" y="5913164"/>
                </a:lnTo>
                <a:lnTo>
                  <a:pt x="0" y="0"/>
                </a:lnTo>
                <a:close/>
              </a:path>
            </a:pathLst>
          </a:custGeom>
          <a:blipFill>
            <a:blip r:embed="rId7"/>
            <a:stretch>
              <a:fillRect l="0" t="0" r="0" b="0"/>
            </a:stretch>
          </a:blipFill>
        </p:spPr>
      </p:sp>
      <p:sp>
        <p:nvSpPr>
          <p:cNvPr name="TextBox 8" id="8"/>
          <p:cNvSpPr txBox="true"/>
          <p:nvPr/>
        </p:nvSpPr>
        <p:spPr>
          <a:xfrm rot="0">
            <a:off x="3814110" y="1784840"/>
            <a:ext cx="10659779" cy="752545"/>
          </a:xfrm>
          <a:prstGeom prst="rect">
            <a:avLst/>
          </a:prstGeom>
        </p:spPr>
        <p:txBody>
          <a:bodyPr anchor="t" rtlCol="false" tIns="0" lIns="0" bIns="0" rIns="0">
            <a:spAutoFit/>
          </a:bodyPr>
          <a:lstStyle/>
          <a:p>
            <a:pPr algn="l">
              <a:lnSpc>
                <a:spcPts val="5778"/>
              </a:lnSpc>
            </a:pPr>
            <a:r>
              <a:rPr lang="en-US" sz="5503" spc="-280" b="true">
                <a:solidFill>
                  <a:srgbClr val="FFFFFF"/>
                </a:solidFill>
                <a:latin typeface="Proxima Nova Bold"/>
                <a:ea typeface="Proxima Nova Bold"/>
                <a:cs typeface="Proxima Nova Bold"/>
                <a:sym typeface="Proxima Nova Bold"/>
              </a:rPr>
              <a:t>What is Climate, Peace and Security?</a:t>
            </a:r>
          </a:p>
        </p:txBody>
      </p:sp>
      <p:sp>
        <p:nvSpPr>
          <p:cNvPr name="TextBox 9" id="9"/>
          <p:cNvSpPr txBox="true"/>
          <p:nvPr/>
        </p:nvSpPr>
        <p:spPr>
          <a:xfrm rot="0">
            <a:off x="1386210" y="6705600"/>
            <a:ext cx="6846707" cy="2056624"/>
          </a:xfrm>
          <a:prstGeom prst="rect">
            <a:avLst/>
          </a:prstGeom>
        </p:spPr>
        <p:txBody>
          <a:bodyPr anchor="t" rtlCol="false" tIns="0" lIns="0" bIns="0" rIns="0">
            <a:spAutoFit/>
          </a:bodyPr>
          <a:lstStyle/>
          <a:p>
            <a:pPr algn="r">
              <a:lnSpc>
                <a:spcPts val="5889"/>
              </a:lnSpc>
              <a:spcBef>
                <a:spcPct val="0"/>
              </a:spcBef>
            </a:pPr>
            <a:r>
              <a:rPr lang="en-US" b="true" sz="5609" spc="-286">
                <a:solidFill>
                  <a:srgbClr val="FFFFFF"/>
                </a:solidFill>
                <a:latin typeface="Proxima Nova Bold"/>
                <a:ea typeface="Proxima Nova Bold"/>
                <a:cs typeface="Proxima Nova Bold"/>
                <a:sym typeface="Proxima Nova Bold"/>
              </a:rPr>
              <a:t>3.3-3.6 billion people</a:t>
            </a:r>
          </a:p>
          <a:p>
            <a:pPr algn="r">
              <a:lnSpc>
                <a:spcPts val="3474"/>
              </a:lnSpc>
              <a:spcBef>
                <a:spcPct val="0"/>
              </a:spcBef>
            </a:pPr>
            <a:r>
              <a:rPr lang="en-US" b="true" sz="3309" spc="-168">
                <a:solidFill>
                  <a:srgbClr val="FFFFFF"/>
                </a:solidFill>
                <a:latin typeface="Proxima Nova Bold"/>
                <a:ea typeface="Proxima Nova Bold"/>
                <a:cs typeface="Proxima Nova Bold"/>
                <a:sym typeface="Proxima Nova Bold"/>
              </a:rPr>
              <a:t> live in countries most affected by climate change</a:t>
            </a:r>
          </a:p>
          <a:p>
            <a:pPr algn="r">
              <a:lnSpc>
                <a:spcPts val="3474"/>
              </a:lnSpc>
              <a:spcBef>
                <a:spcPct val="0"/>
              </a:spcBef>
            </a:pPr>
            <a:r>
              <a:rPr lang="en-US" sz="3309" spc="-168">
                <a:solidFill>
                  <a:srgbClr val="FFFFFF"/>
                </a:solidFill>
                <a:latin typeface="Proxima Nova"/>
                <a:ea typeface="Proxima Nova"/>
                <a:cs typeface="Proxima Nova"/>
                <a:sym typeface="Proxima Nova"/>
              </a:rPr>
              <a:t>IPCC 6th Assessment report</a:t>
            </a:r>
          </a:p>
        </p:txBody>
      </p:sp>
    </p:spTree>
  </p:cSld>
  <p:clrMapOvr>
    <a:masterClrMapping/>
  </p:clrMapOvr>
  <p:transition spd="fast">
    <p:fade/>
  </p:transition>
</p:sld>
</file>

<file path=ppt/slides/slide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3518196" y="-6081517"/>
            <a:ext cx="11883057" cy="12058453"/>
          </a:xfrm>
          <a:custGeom>
            <a:avLst/>
            <a:gdLst/>
            <a:ahLst/>
            <a:cxnLst/>
            <a:rect r="r" b="b" t="t" l="l"/>
            <a:pathLst>
              <a:path h="12058453" w="11883057">
                <a:moveTo>
                  <a:pt x="0" y="0"/>
                </a:moveTo>
                <a:lnTo>
                  <a:pt x="11883057" y="0"/>
                </a:lnTo>
                <a:lnTo>
                  <a:pt x="11883057" y="12058453"/>
                </a:lnTo>
                <a:lnTo>
                  <a:pt x="0" y="1205845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806553" y="3900376"/>
            <a:ext cx="8359818" cy="8483210"/>
          </a:xfrm>
          <a:custGeom>
            <a:avLst/>
            <a:gdLst/>
            <a:ahLst/>
            <a:cxnLst/>
            <a:rect r="r" b="b" t="t" l="l"/>
            <a:pathLst>
              <a:path h="8483210" w="8359818">
                <a:moveTo>
                  <a:pt x="0" y="0"/>
                </a:moveTo>
                <a:lnTo>
                  <a:pt x="8359818" y="0"/>
                </a:lnTo>
                <a:lnTo>
                  <a:pt x="8359818" y="8483210"/>
                </a:lnTo>
                <a:lnTo>
                  <a:pt x="0" y="84832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5"/>
            <a:stretch>
              <a:fillRect l="0" t="0" r="0" b="0"/>
            </a:stretch>
          </a:blipFill>
        </p:spPr>
      </p:sp>
      <p:sp>
        <p:nvSpPr>
          <p:cNvPr name="AutoShape 5" id="5"/>
          <p:cNvSpPr/>
          <p:nvPr/>
        </p:nvSpPr>
        <p:spPr>
          <a:xfrm flipV="true">
            <a:off x="3868385" y="2575485"/>
            <a:ext cx="10642554" cy="0"/>
          </a:xfrm>
          <a:prstGeom prst="line">
            <a:avLst/>
          </a:prstGeom>
          <a:ln cap="flat" w="38100">
            <a:solidFill>
              <a:srgbClr val="FFFFFF"/>
            </a:solidFill>
            <a:prstDash val="solid"/>
            <a:headEnd type="none" len="sm" w="sm"/>
            <a:tailEnd type="none" len="sm" w="sm"/>
          </a:ln>
        </p:spPr>
      </p:sp>
      <p:sp>
        <p:nvSpPr>
          <p:cNvPr name="Freeform 6" id="6"/>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6"/>
            <a:stretch>
              <a:fillRect l="0" t="0" r="0" b="0"/>
            </a:stretch>
          </a:blipFill>
        </p:spPr>
      </p:sp>
      <p:sp>
        <p:nvSpPr>
          <p:cNvPr name="Freeform 7" id="7"/>
          <p:cNvSpPr/>
          <p:nvPr/>
        </p:nvSpPr>
        <p:spPr>
          <a:xfrm flipH="false" flipV="false" rot="0">
            <a:off x="8642830" y="3630410"/>
            <a:ext cx="8772236" cy="4934383"/>
          </a:xfrm>
          <a:custGeom>
            <a:avLst/>
            <a:gdLst/>
            <a:ahLst/>
            <a:cxnLst/>
            <a:rect r="r" b="b" t="t" l="l"/>
            <a:pathLst>
              <a:path h="4934383" w="8772236">
                <a:moveTo>
                  <a:pt x="0" y="0"/>
                </a:moveTo>
                <a:lnTo>
                  <a:pt x="8772237" y="0"/>
                </a:lnTo>
                <a:lnTo>
                  <a:pt x="8772237" y="4934383"/>
                </a:lnTo>
                <a:lnTo>
                  <a:pt x="0" y="4934383"/>
                </a:lnTo>
                <a:lnTo>
                  <a:pt x="0" y="0"/>
                </a:lnTo>
                <a:close/>
              </a:path>
            </a:pathLst>
          </a:custGeom>
          <a:blipFill>
            <a:blip r:embed="rId7"/>
            <a:stretch>
              <a:fillRect l="0" t="0" r="0" b="0"/>
            </a:stretch>
          </a:blipFill>
        </p:spPr>
      </p:sp>
      <p:sp>
        <p:nvSpPr>
          <p:cNvPr name="TextBox 8" id="8"/>
          <p:cNvSpPr txBox="true"/>
          <p:nvPr/>
        </p:nvSpPr>
        <p:spPr>
          <a:xfrm rot="0">
            <a:off x="3814110" y="1784840"/>
            <a:ext cx="10659779" cy="752545"/>
          </a:xfrm>
          <a:prstGeom prst="rect">
            <a:avLst/>
          </a:prstGeom>
        </p:spPr>
        <p:txBody>
          <a:bodyPr anchor="t" rtlCol="false" tIns="0" lIns="0" bIns="0" rIns="0">
            <a:spAutoFit/>
          </a:bodyPr>
          <a:lstStyle/>
          <a:p>
            <a:pPr algn="l">
              <a:lnSpc>
                <a:spcPts val="5778"/>
              </a:lnSpc>
            </a:pPr>
            <a:r>
              <a:rPr lang="en-US" sz="5503" spc="-280" b="true">
                <a:solidFill>
                  <a:srgbClr val="FFFFFF"/>
                </a:solidFill>
                <a:latin typeface="Proxima Nova Bold"/>
                <a:ea typeface="Proxima Nova Bold"/>
                <a:cs typeface="Proxima Nova Bold"/>
                <a:sym typeface="Proxima Nova Bold"/>
              </a:rPr>
              <a:t>What is Climate, Peace and Security?</a:t>
            </a:r>
          </a:p>
        </p:txBody>
      </p:sp>
      <p:sp>
        <p:nvSpPr>
          <p:cNvPr name="TextBox 9" id="9"/>
          <p:cNvSpPr txBox="true"/>
          <p:nvPr/>
        </p:nvSpPr>
        <p:spPr>
          <a:xfrm rot="0">
            <a:off x="1315899" y="6308830"/>
            <a:ext cx="6582471" cy="1837913"/>
          </a:xfrm>
          <a:prstGeom prst="rect">
            <a:avLst/>
          </a:prstGeom>
        </p:spPr>
        <p:txBody>
          <a:bodyPr anchor="t" rtlCol="false" tIns="0" lIns="0" bIns="0" rIns="0">
            <a:spAutoFit/>
          </a:bodyPr>
          <a:lstStyle/>
          <a:p>
            <a:pPr algn="r">
              <a:lnSpc>
                <a:spcPts val="5879"/>
              </a:lnSpc>
              <a:spcBef>
                <a:spcPct val="0"/>
              </a:spcBef>
            </a:pPr>
            <a:r>
              <a:rPr lang="en-US" b="true" sz="5599" spc="-285">
                <a:solidFill>
                  <a:srgbClr val="FFFFFF"/>
                </a:solidFill>
                <a:latin typeface="Proxima Nova Bold"/>
                <a:ea typeface="Proxima Nova Bold"/>
                <a:cs typeface="Proxima Nova Bold"/>
                <a:sym typeface="Proxima Nova Bold"/>
              </a:rPr>
              <a:t>12 of the 20 countries</a:t>
            </a:r>
            <a:r>
              <a:rPr lang="en-US" sz="5599" spc="-285">
                <a:solidFill>
                  <a:srgbClr val="FFFFFF"/>
                </a:solidFill>
                <a:latin typeface="Proxima Nova"/>
                <a:ea typeface="Proxima Nova"/>
                <a:cs typeface="Proxima Nova"/>
                <a:sym typeface="Proxima Nova"/>
              </a:rPr>
              <a:t> </a:t>
            </a:r>
          </a:p>
          <a:p>
            <a:pPr algn="r">
              <a:lnSpc>
                <a:spcPts val="3209"/>
              </a:lnSpc>
              <a:spcBef>
                <a:spcPct val="0"/>
              </a:spcBef>
            </a:pPr>
            <a:r>
              <a:rPr lang="en-US" sz="3056" spc="-155">
                <a:solidFill>
                  <a:srgbClr val="FFFFFF"/>
                </a:solidFill>
                <a:latin typeface="Proxima Nova"/>
                <a:ea typeface="Proxima Nova"/>
                <a:cs typeface="Proxima Nova"/>
                <a:sym typeface="Proxima Nova"/>
              </a:rPr>
              <a:t>most vulnerable to climate change, also suffer from conflict</a:t>
            </a:r>
          </a:p>
          <a:p>
            <a:pPr algn="r">
              <a:lnSpc>
                <a:spcPts val="2474"/>
              </a:lnSpc>
              <a:spcBef>
                <a:spcPct val="0"/>
              </a:spcBef>
            </a:pPr>
            <a:r>
              <a:rPr lang="en-US" sz="2356" spc="-120">
                <a:solidFill>
                  <a:srgbClr val="FFFFFF"/>
                </a:solidFill>
                <a:latin typeface="Proxima Nova"/>
                <a:ea typeface="Proxima Nova"/>
                <a:cs typeface="Proxima Nova"/>
                <a:sym typeface="Proxima Nova"/>
              </a:rPr>
              <a:t>ICRC, 2020</a:t>
            </a:r>
          </a:p>
        </p:txBody>
      </p:sp>
    </p:spTree>
  </p:cSld>
  <p:clrMapOvr>
    <a:masterClrMapping/>
  </p:clrMapOvr>
  <p:transition spd="fast">
    <p:circle/>
  </p:transition>
</p:sld>
</file>

<file path=ppt/slides/slide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3518196" y="-6081517"/>
            <a:ext cx="11883057" cy="12058453"/>
          </a:xfrm>
          <a:custGeom>
            <a:avLst/>
            <a:gdLst/>
            <a:ahLst/>
            <a:cxnLst/>
            <a:rect r="r" b="b" t="t" l="l"/>
            <a:pathLst>
              <a:path h="12058453" w="11883057">
                <a:moveTo>
                  <a:pt x="0" y="0"/>
                </a:moveTo>
                <a:lnTo>
                  <a:pt x="11883057" y="0"/>
                </a:lnTo>
                <a:lnTo>
                  <a:pt x="11883057" y="12058453"/>
                </a:lnTo>
                <a:lnTo>
                  <a:pt x="0" y="1205845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806553" y="3900376"/>
            <a:ext cx="8359818" cy="8483210"/>
          </a:xfrm>
          <a:custGeom>
            <a:avLst/>
            <a:gdLst/>
            <a:ahLst/>
            <a:cxnLst/>
            <a:rect r="r" b="b" t="t" l="l"/>
            <a:pathLst>
              <a:path h="8483210" w="8359818">
                <a:moveTo>
                  <a:pt x="0" y="0"/>
                </a:moveTo>
                <a:lnTo>
                  <a:pt x="8359818" y="0"/>
                </a:lnTo>
                <a:lnTo>
                  <a:pt x="8359818" y="8483210"/>
                </a:lnTo>
                <a:lnTo>
                  <a:pt x="0" y="84832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5"/>
            <a:stretch>
              <a:fillRect l="0" t="0" r="0" b="0"/>
            </a:stretch>
          </a:blipFill>
        </p:spPr>
      </p:sp>
      <p:sp>
        <p:nvSpPr>
          <p:cNvPr name="TextBox 5" id="5"/>
          <p:cNvSpPr txBox="true"/>
          <p:nvPr/>
        </p:nvSpPr>
        <p:spPr>
          <a:xfrm rot="0">
            <a:off x="3814110" y="1765790"/>
            <a:ext cx="10659779" cy="1485970"/>
          </a:xfrm>
          <a:prstGeom prst="rect">
            <a:avLst/>
          </a:prstGeom>
        </p:spPr>
        <p:txBody>
          <a:bodyPr anchor="t" rtlCol="false" tIns="0" lIns="0" bIns="0" rIns="0">
            <a:spAutoFit/>
          </a:bodyPr>
          <a:lstStyle/>
          <a:p>
            <a:pPr algn="ctr">
              <a:lnSpc>
                <a:spcPts val="5778"/>
              </a:lnSpc>
            </a:pPr>
            <a:r>
              <a:rPr lang="en-US" b="true" sz="5503" spc="-280">
                <a:solidFill>
                  <a:srgbClr val="FFFFFF"/>
                </a:solidFill>
                <a:latin typeface="Proxima Nova Bold"/>
                <a:ea typeface="Proxima Nova Bold"/>
                <a:cs typeface="Proxima Nova Bold"/>
                <a:sym typeface="Proxima Nova Bold"/>
              </a:rPr>
              <a:t>Why are youth important to the CPS agenda?</a:t>
            </a:r>
          </a:p>
        </p:txBody>
      </p:sp>
      <p:sp>
        <p:nvSpPr>
          <p:cNvPr name="AutoShape 6" id="6"/>
          <p:cNvSpPr/>
          <p:nvPr/>
        </p:nvSpPr>
        <p:spPr>
          <a:xfrm flipV="true">
            <a:off x="3831336" y="3251760"/>
            <a:ext cx="10642554" cy="0"/>
          </a:xfrm>
          <a:prstGeom prst="line">
            <a:avLst/>
          </a:prstGeom>
          <a:ln cap="flat" w="38100">
            <a:solidFill>
              <a:srgbClr val="FFFFFF"/>
            </a:solidFill>
            <a:prstDash val="solid"/>
            <a:headEnd type="none" len="sm" w="sm"/>
            <a:tailEnd type="none" len="sm" w="sm"/>
          </a:ln>
        </p:spPr>
      </p:sp>
      <p:sp>
        <p:nvSpPr>
          <p:cNvPr name="Freeform 7" id="7"/>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6"/>
            <a:stretch>
              <a:fillRect l="0" t="0" r="0" b="0"/>
            </a:stretch>
          </a:blipFill>
        </p:spPr>
      </p:sp>
      <p:sp>
        <p:nvSpPr>
          <p:cNvPr name="Freeform 8" id="8"/>
          <p:cNvSpPr/>
          <p:nvPr/>
        </p:nvSpPr>
        <p:spPr>
          <a:xfrm flipH="false" flipV="false" rot="0">
            <a:off x="644210" y="4203933"/>
            <a:ext cx="11301259" cy="4958427"/>
          </a:xfrm>
          <a:custGeom>
            <a:avLst/>
            <a:gdLst/>
            <a:ahLst/>
            <a:cxnLst/>
            <a:rect r="r" b="b" t="t" l="l"/>
            <a:pathLst>
              <a:path h="4958427" w="11301259">
                <a:moveTo>
                  <a:pt x="0" y="0"/>
                </a:moveTo>
                <a:lnTo>
                  <a:pt x="11301259" y="0"/>
                </a:lnTo>
                <a:lnTo>
                  <a:pt x="11301259" y="4958428"/>
                </a:lnTo>
                <a:lnTo>
                  <a:pt x="0" y="4958428"/>
                </a:lnTo>
                <a:lnTo>
                  <a:pt x="0" y="0"/>
                </a:lnTo>
                <a:close/>
              </a:path>
            </a:pathLst>
          </a:custGeom>
          <a:blipFill>
            <a:blip r:embed="rId7"/>
            <a:stretch>
              <a:fillRect l="0" t="0" r="0" b="0"/>
            </a:stretch>
          </a:blipFill>
        </p:spPr>
      </p:sp>
      <p:sp>
        <p:nvSpPr>
          <p:cNvPr name="TextBox 9" id="9"/>
          <p:cNvSpPr txBox="true"/>
          <p:nvPr/>
        </p:nvSpPr>
        <p:spPr>
          <a:xfrm rot="0">
            <a:off x="12330944" y="6890326"/>
            <a:ext cx="5409902" cy="2328933"/>
          </a:xfrm>
          <a:prstGeom prst="rect">
            <a:avLst/>
          </a:prstGeom>
        </p:spPr>
        <p:txBody>
          <a:bodyPr anchor="t" rtlCol="false" tIns="0" lIns="0" bIns="0" rIns="0">
            <a:spAutoFit/>
          </a:bodyPr>
          <a:lstStyle/>
          <a:p>
            <a:pPr algn="r">
              <a:lnSpc>
                <a:spcPts val="5778"/>
              </a:lnSpc>
              <a:spcBef>
                <a:spcPct val="0"/>
              </a:spcBef>
            </a:pPr>
            <a:r>
              <a:rPr lang="en-US" b="true" sz="5503" spc="-280">
                <a:solidFill>
                  <a:srgbClr val="FFFFFF"/>
                </a:solidFill>
                <a:latin typeface="Proxima Nova Bold"/>
                <a:ea typeface="Proxima Nova Bold"/>
                <a:cs typeface="Proxima Nova Bold"/>
                <a:sym typeface="Proxima Nova Bold"/>
              </a:rPr>
              <a:t>700+ million </a:t>
            </a:r>
          </a:p>
          <a:p>
            <a:pPr algn="r">
              <a:lnSpc>
                <a:spcPts val="3153"/>
              </a:lnSpc>
              <a:spcBef>
                <a:spcPct val="0"/>
              </a:spcBef>
            </a:pPr>
            <a:r>
              <a:rPr lang="en-US" sz="3003" spc="-153">
                <a:solidFill>
                  <a:srgbClr val="FFFFFF"/>
                </a:solidFill>
                <a:latin typeface="Proxima Nova"/>
                <a:ea typeface="Proxima Nova"/>
                <a:cs typeface="Proxima Nova"/>
                <a:sym typeface="Proxima Nova"/>
              </a:rPr>
              <a:t>young people ( 15-34 years of ages ) </a:t>
            </a:r>
          </a:p>
          <a:p>
            <a:pPr algn="r">
              <a:lnSpc>
                <a:spcPts val="3153"/>
              </a:lnSpc>
              <a:spcBef>
                <a:spcPct val="0"/>
              </a:spcBef>
            </a:pPr>
            <a:r>
              <a:rPr lang="en-US" sz="3003" spc="-153">
                <a:solidFill>
                  <a:srgbClr val="FFFFFF"/>
                </a:solidFill>
                <a:latin typeface="Proxima Nova"/>
                <a:ea typeface="Proxima Nova"/>
                <a:cs typeface="Proxima Nova"/>
                <a:sym typeface="Proxima Nova"/>
              </a:rPr>
              <a:t>live in conflict and fragility-</a:t>
            </a:r>
          </a:p>
          <a:p>
            <a:pPr algn="r">
              <a:lnSpc>
                <a:spcPts val="3153"/>
              </a:lnSpc>
              <a:spcBef>
                <a:spcPct val="0"/>
              </a:spcBef>
            </a:pPr>
            <a:r>
              <a:rPr lang="en-US" sz="3003" spc="-153">
                <a:solidFill>
                  <a:srgbClr val="FFFFFF"/>
                </a:solidFill>
                <a:latin typeface="Proxima Nova"/>
                <a:ea typeface="Proxima Nova"/>
                <a:cs typeface="Proxima Nova"/>
                <a:sym typeface="Proxima Nova"/>
              </a:rPr>
              <a:t>affected contexts?</a:t>
            </a:r>
          </a:p>
          <a:p>
            <a:pPr algn="r">
              <a:lnSpc>
                <a:spcPts val="3153"/>
              </a:lnSpc>
              <a:spcBef>
                <a:spcPct val="0"/>
              </a:spcBef>
            </a:pPr>
          </a:p>
        </p:txBody>
      </p:sp>
    </p:spTree>
  </p:cSld>
  <p:clrMapOvr>
    <a:masterClrMapping/>
  </p:clrMapOvr>
  <p:transition spd="fast">
    <p:circle/>
  </p:transition>
</p:sld>
</file>

<file path=ppt/slides/slide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3518196" y="-6081517"/>
            <a:ext cx="11883057" cy="12058453"/>
          </a:xfrm>
          <a:custGeom>
            <a:avLst/>
            <a:gdLst/>
            <a:ahLst/>
            <a:cxnLst/>
            <a:rect r="r" b="b" t="t" l="l"/>
            <a:pathLst>
              <a:path h="12058453" w="11883057">
                <a:moveTo>
                  <a:pt x="0" y="0"/>
                </a:moveTo>
                <a:lnTo>
                  <a:pt x="11883057" y="0"/>
                </a:lnTo>
                <a:lnTo>
                  <a:pt x="11883057" y="12058453"/>
                </a:lnTo>
                <a:lnTo>
                  <a:pt x="0" y="1205845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806553" y="3900376"/>
            <a:ext cx="8359818" cy="8483210"/>
          </a:xfrm>
          <a:custGeom>
            <a:avLst/>
            <a:gdLst/>
            <a:ahLst/>
            <a:cxnLst/>
            <a:rect r="r" b="b" t="t" l="l"/>
            <a:pathLst>
              <a:path h="8483210" w="8359818">
                <a:moveTo>
                  <a:pt x="0" y="0"/>
                </a:moveTo>
                <a:lnTo>
                  <a:pt x="8359818" y="0"/>
                </a:lnTo>
                <a:lnTo>
                  <a:pt x="8359818" y="8483210"/>
                </a:lnTo>
                <a:lnTo>
                  <a:pt x="0" y="84832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5"/>
            <a:stretch>
              <a:fillRect l="0" t="0" r="0" b="0"/>
            </a:stretch>
          </a:blipFill>
        </p:spPr>
      </p:sp>
      <p:sp>
        <p:nvSpPr>
          <p:cNvPr name="AutoShape 5" id="5"/>
          <p:cNvSpPr/>
          <p:nvPr/>
        </p:nvSpPr>
        <p:spPr>
          <a:xfrm flipV="true">
            <a:off x="3831336" y="3251760"/>
            <a:ext cx="10642554" cy="0"/>
          </a:xfrm>
          <a:prstGeom prst="line">
            <a:avLst/>
          </a:prstGeom>
          <a:ln cap="flat" w="38100">
            <a:solidFill>
              <a:srgbClr val="FFFFFF"/>
            </a:solidFill>
            <a:prstDash val="solid"/>
            <a:headEnd type="none" len="sm" w="sm"/>
            <a:tailEnd type="none" len="sm" w="sm"/>
          </a:ln>
        </p:spPr>
      </p:sp>
      <p:sp>
        <p:nvSpPr>
          <p:cNvPr name="Freeform 6" id="6"/>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6"/>
            <a:stretch>
              <a:fillRect l="0" t="0" r="0" b="0"/>
            </a:stretch>
          </a:blipFill>
        </p:spPr>
      </p:sp>
      <p:sp>
        <p:nvSpPr>
          <p:cNvPr name="Freeform 7" id="7"/>
          <p:cNvSpPr/>
          <p:nvPr/>
        </p:nvSpPr>
        <p:spPr>
          <a:xfrm flipH="false" flipV="false" rot="0">
            <a:off x="3831336" y="2812556"/>
            <a:ext cx="11653554" cy="6613392"/>
          </a:xfrm>
          <a:custGeom>
            <a:avLst/>
            <a:gdLst/>
            <a:ahLst/>
            <a:cxnLst/>
            <a:rect r="r" b="b" t="t" l="l"/>
            <a:pathLst>
              <a:path h="6613392" w="11653554">
                <a:moveTo>
                  <a:pt x="0" y="0"/>
                </a:moveTo>
                <a:lnTo>
                  <a:pt x="11653554" y="0"/>
                </a:lnTo>
                <a:lnTo>
                  <a:pt x="11653554" y="6613393"/>
                </a:lnTo>
                <a:lnTo>
                  <a:pt x="0" y="6613393"/>
                </a:lnTo>
                <a:lnTo>
                  <a:pt x="0" y="0"/>
                </a:lnTo>
                <a:close/>
              </a:path>
            </a:pathLst>
          </a:custGeom>
          <a:blipFill>
            <a:blip r:embed="rId7"/>
            <a:stretch>
              <a:fillRect l="0" t="0" r="0" b="0"/>
            </a:stretch>
          </a:blipFill>
        </p:spPr>
      </p:sp>
    </p:spTree>
  </p:cSld>
  <p:clrMapOvr>
    <a:masterClrMapping/>
  </p:clrMapOvr>
  <p:transition spd="fast">
    <p:circle/>
  </p:transition>
</p:sld>
</file>

<file path=ppt/slides/slide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3518196" y="-6081517"/>
            <a:ext cx="11883057" cy="12058453"/>
          </a:xfrm>
          <a:custGeom>
            <a:avLst/>
            <a:gdLst/>
            <a:ahLst/>
            <a:cxnLst/>
            <a:rect r="r" b="b" t="t" l="l"/>
            <a:pathLst>
              <a:path h="12058453" w="11883057">
                <a:moveTo>
                  <a:pt x="0" y="0"/>
                </a:moveTo>
                <a:lnTo>
                  <a:pt x="11883057" y="0"/>
                </a:lnTo>
                <a:lnTo>
                  <a:pt x="11883057" y="12058453"/>
                </a:lnTo>
                <a:lnTo>
                  <a:pt x="0" y="1205845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806553" y="3900376"/>
            <a:ext cx="8359818" cy="8483210"/>
          </a:xfrm>
          <a:custGeom>
            <a:avLst/>
            <a:gdLst/>
            <a:ahLst/>
            <a:cxnLst/>
            <a:rect r="r" b="b" t="t" l="l"/>
            <a:pathLst>
              <a:path h="8483210" w="8359818">
                <a:moveTo>
                  <a:pt x="0" y="0"/>
                </a:moveTo>
                <a:lnTo>
                  <a:pt x="8359818" y="0"/>
                </a:lnTo>
                <a:lnTo>
                  <a:pt x="8359818" y="8483210"/>
                </a:lnTo>
                <a:lnTo>
                  <a:pt x="0" y="84832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5"/>
            <a:stretch>
              <a:fillRect l="0" t="0" r="0" b="0"/>
            </a:stretch>
          </a:blipFill>
        </p:spPr>
      </p:sp>
      <p:sp>
        <p:nvSpPr>
          <p:cNvPr name="Freeform 5" id="5"/>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6"/>
            <a:stretch>
              <a:fillRect l="0" t="0" r="0" b="0"/>
            </a:stretch>
          </a:blipFill>
        </p:spPr>
      </p:sp>
      <p:sp>
        <p:nvSpPr>
          <p:cNvPr name="Freeform 6" id="6"/>
          <p:cNvSpPr/>
          <p:nvPr/>
        </p:nvSpPr>
        <p:spPr>
          <a:xfrm flipH="false" flipV="false" rot="0">
            <a:off x="3237876" y="2931745"/>
            <a:ext cx="10204120" cy="6326555"/>
          </a:xfrm>
          <a:custGeom>
            <a:avLst/>
            <a:gdLst/>
            <a:ahLst/>
            <a:cxnLst/>
            <a:rect r="r" b="b" t="t" l="l"/>
            <a:pathLst>
              <a:path h="6326555" w="10204120">
                <a:moveTo>
                  <a:pt x="0" y="0"/>
                </a:moveTo>
                <a:lnTo>
                  <a:pt x="10204120" y="0"/>
                </a:lnTo>
                <a:lnTo>
                  <a:pt x="10204120" y="6326555"/>
                </a:lnTo>
                <a:lnTo>
                  <a:pt x="0" y="6326555"/>
                </a:lnTo>
                <a:lnTo>
                  <a:pt x="0" y="0"/>
                </a:lnTo>
                <a:close/>
              </a:path>
            </a:pathLst>
          </a:custGeom>
          <a:blipFill>
            <a:blip r:embed="rId7"/>
            <a:stretch>
              <a:fillRect l="0" t="0" r="0" b="0"/>
            </a:stretch>
          </a:blipFill>
        </p:spPr>
      </p:sp>
      <p:sp>
        <p:nvSpPr>
          <p:cNvPr name="Freeform 7" id="7"/>
          <p:cNvSpPr/>
          <p:nvPr/>
        </p:nvSpPr>
        <p:spPr>
          <a:xfrm flipH="false" flipV="false" rot="0">
            <a:off x="13804914" y="2901342"/>
            <a:ext cx="2161366" cy="6356958"/>
          </a:xfrm>
          <a:custGeom>
            <a:avLst/>
            <a:gdLst/>
            <a:ahLst/>
            <a:cxnLst/>
            <a:rect r="r" b="b" t="t" l="l"/>
            <a:pathLst>
              <a:path h="6356958" w="2161366">
                <a:moveTo>
                  <a:pt x="0" y="0"/>
                </a:moveTo>
                <a:lnTo>
                  <a:pt x="2161365" y="0"/>
                </a:lnTo>
                <a:lnTo>
                  <a:pt x="2161365" y="6356958"/>
                </a:lnTo>
                <a:lnTo>
                  <a:pt x="0" y="6356958"/>
                </a:lnTo>
                <a:lnTo>
                  <a:pt x="0" y="0"/>
                </a:lnTo>
                <a:close/>
              </a:path>
            </a:pathLst>
          </a:custGeom>
          <a:blipFill>
            <a:blip r:embed="rId8"/>
            <a:stretch>
              <a:fillRect l="0" t="0" r="0" b="0"/>
            </a:stretch>
          </a:blipFill>
        </p:spPr>
      </p:sp>
    </p:spTree>
  </p:cSld>
  <p:clrMapOvr>
    <a:masterClrMapping/>
  </p:clrMapOvr>
  <p:transition spd="fast">
    <p:circle/>
  </p:transition>
</p:sld>
</file>

<file path=ppt/slides/slide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3518196" y="-6081517"/>
            <a:ext cx="11883057" cy="12058453"/>
          </a:xfrm>
          <a:custGeom>
            <a:avLst/>
            <a:gdLst/>
            <a:ahLst/>
            <a:cxnLst/>
            <a:rect r="r" b="b" t="t" l="l"/>
            <a:pathLst>
              <a:path h="12058453" w="11883057">
                <a:moveTo>
                  <a:pt x="0" y="0"/>
                </a:moveTo>
                <a:lnTo>
                  <a:pt x="11883057" y="0"/>
                </a:lnTo>
                <a:lnTo>
                  <a:pt x="11883057" y="12058453"/>
                </a:lnTo>
                <a:lnTo>
                  <a:pt x="0" y="1205845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806553" y="3900376"/>
            <a:ext cx="8359818" cy="8483210"/>
          </a:xfrm>
          <a:custGeom>
            <a:avLst/>
            <a:gdLst/>
            <a:ahLst/>
            <a:cxnLst/>
            <a:rect r="r" b="b" t="t" l="l"/>
            <a:pathLst>
              <a:path h="8483210" w="8359818">
                <a:moveTo>
                  <a:pt x="0" y="0"/>
                </a:moveTo>
                <a:lnTo>
                  <a:pt x="8359818" y="0"/>
                </a:lnTo>
                <a:lnTo>
                  <a:pt x="8359818" y="8483210"/>
                </a:lnTo>
                <a:lnTo>
                  <a:pt x="0" y="84832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5"/>
            <a:stretch>
              <a:fillRect l="0" t="0" r="0" b="0"/>
            </a:stretch>
          </a:blipFill>
        </p:spPr>
      </p:sp>
      <p:sp>
        <p:nvSpPr>
          <p:cNvPr name="AutoShape 5" id="5"/>
          <p:cNvSpPr/>
          <p:nvPr/>
        </p:nvSpPr>
        <p:spPr>
          <a:xfrm flipV="true">
            <a:off x="3831336" y="3251760"/>
            <a:ext cx="10642554" cy="0"/>
          </a:xfrm>
          <a:prstGeom prst="line">
            <a:avLst/>
          </a:prstGeom>
          <a:ln cap="flat" w="38100">
            <a:solidFill>
              <a:srgbClr val="FFFFFF"/>
            </a:solidFill>
            <a:prstDash val="solid"/>
            <a:headEnd type="none" len="sm" w="sm"/>
            <a:tailEnd type="none" len="sm" w="sm"/>
          </a:ln>
        </p:spPr>
      </p:sp>
      <p:sp>
        <p:nvSpPr>
          <p:cNvPr name="Freeform 6" id="6"/>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6"/>
            <a:stretch>
              <a:fillRect l="0" t="0" r="0" b="0"/>
            </a:stretch>
          </a:blipFill>
        </p:spPr>
      </p:sp>
      <p:sp>
        <p:nvSpPr>
          <p:cNvPr name="Freeform 7" id="7"/>
          <p:cNvSpPr/>
          <p:nvPr/>
        </p:nvSpPr>
        <p:spPr>
          <a:xfrm flipH="false" flipV="false" rot="0">
            <a:off x="3696986" y="1974290"/>
            <a:ext cx="11133650" cy="7139453"/>
          </a:xfrm>
          <a:custGeom>
            <a:avLst/>
            <a:gdLst/>
            <a:ahLst/>
            <a:cxnLst/>
            <a:rect r="r" b="b" t="t" l="l"/>
            <a:pathLst>
              <a:path h="7139453" w="11133650">
                <a:moveTo>
                  <a:pt x="0" y="0"/>
                </a:moveTo>
                <a:lnTo>
                  <a:pt x="11133649" y="0"/>
                </a:lnTo>
                <a:lnTo>
                  <a:pt x="11133649" y="7139453"/>
                </a:lnTo>
                <a:lnTo>
                  <a:pt x="0" y="7139453"/>
                </a:lnTo>
                <a:lnTo>
                  <a:pt x="0" y="0"/>
                </a:lnTo>
                <a:close/>
              </a:path>
            </a:pathLst>
          </a:custGeom>
          <a:blipFill>
            <a:blip r:embed="rId7"/>
            <a:stretch>
              <a:fillRect l="0" t="0" r="0" b="0"/>
            </a:stretch>
          </a:blipFill>
        </p:spPr>
      </p:sp>
    </p:spTree>
  </p:cSld>
  <p:clrMapOvr>
    <a:masterClrMapping/>
  </p:clrMapOvr>
  <p:transition spd="fast">
    <p:circle/>
  </p:transition>
</p:sld>
</file>

<file path=ppt/slides/slide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DE0E6">
                <a:alpha val="100000"/>
              </a:srgbClr>
            </a:gs>
            <a:gs pos="100000">
              <a:srgbClr val="004AAD">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3518196" y="-6081517"/>
            <a:ext cx="11883057" cy="12058453"/>
          </a:xfrm>
          <a:custGeom>
            <a:avLst/>
            <a:gdLst/>
            <a:ahLst/>
            <a:cxnLst/>
            <a:rect r="r" b="b" t="t" l="l"/>
            <a:pathLst>
              <a:path h="12058453" w="11883057">
                <a:moveTo>
                  <a:pt x="0" y="0"/>
                </a:moveTo>
                <a:lnTo>
                  <a:pt x="11883057" y="0"/>
                </a:lnTo>
                <a:lnTo>
                  <a:pt x="11883057" y="12058453"/>
                </a:lnTo>
                <a:lnTo>
                  <a:pt x="0" y="1205845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3806553" y="3900376"/>
            <a:ext cx="8359818" cy="8483210"/>
          </a:xfrm>
          <a:custGeom>
            <a:avLst/>
            <a:gdLst/>
            <a:ahLst/>
            <a:cxnLst/>
            <a:rect r="r" b="b" t="t" l="l"/>
            <a:pathLst>
              <a:path h="8483210" w="8359818">
                <a:moveTo>
                  <a:pt x="0" y="0"/>
                </a:moveTo>
                <a:lnTo>
                  <a:pt x="8359818" y="0"/>
                </a:lnTo>
                <a:lnTo>
                  <a:pt x="8359818" y="8483210"/>
                </a:lnTo>
                <a:lnTo>
                  <a:pt x="0" y="84832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052972" y="0"/>
            <a:ext cx="2235028" cy="3398230"/>
          </a:xfrm>
          <a:custGeom>
            <a:avLst/>
            <a:gdLst/>
            <a:ahLst/>
            <a:cxnLst/>
            <a:rect r="r" b="b" t="t" l="l"/>
            <a:pathLst>
              <a:path h="3398230" w="2235028">
                <a:moveTo>
                  <a:pt x="0" y="0"/>
                </a:moveTo>
                <a:lnTo>
                  <a:pt x="2235028" y="0"/>
                </a:lnTo>
                <a:lnTo>
                  <a:pt x="2235028" y="3398230"/>
                </a:lnTo>
                <a:lnTo>
                  <a:pt x="0" y="3398230"/>
                </a:lnTo>
                <a:lnTo>
                  <a:pt x="0" y="0"/>
                </a:lnTo>
                <a:close/>
              </a:path>
            </a:pathLst>
          </a:custGeom>
          <a:blipFill>
            <a:blip r:embed="rId5"/>
            <a:stretch>
              <a:fillRect l="0" t="0" r="0" b="0"/>
            </a:stretch>
          </a:blipFill>
        </p:spPr>
      </p:sp>
      <p:sp>
        <p:nvSpPr>
          <p:cNvPr name="AutoShape 5" id="5"/>
          <p:cNvSpPr/>
          <p:nvPr/>
        </p:nvSpPr>
        <p:spPr>
          <a:xfrm flipV="true">
            <a:off x="3831336" y="3251760"/>
            <a:ext cx="10642554" cy="0"/>
          </a:xfrm>
          <a:prstGeom prst="line">
            <a:avLst/>
          </a:prstGeom>
          <a:ln cap="flat" w="38100">
            <a:solidFill>
              <a:srgbClr val="FFFFFF"/>
            </a:solidFill>
            <a:prstDash val="solid"/>
            <a:headEnd type="none" len="sm" w="sm"/>
            <a:tailEnd type="none" len="sm" w="sm"/>
          </a:ln>
        </p:spPr>
      </p:sp>
      <p:sp>
        <p:nvSpPr>
          <p:cNvPr name="Freeform 6" id="6"/>
          <p:cNvSpPr/>
          <p:nvPr/>
        </p:nvSpPr>
        <p:spPr>
          <a:xfrm flipH="false" flipV="false" rot="0">
            <a:off x="896209" y="585674"/>
            <a:ext cx="2226883" cy="2226883"/>
          </a:xfrm>
          <a:custGeom>
            <a:avLst/>
            <a:gdLst/>
            <a:ahLst/>
            <a:cxnLst/>
            <a:rect r="r" b="b" t="t" l="l"/>
            <a:pathLst>
              <a:path h="2226883" w="2226883">
                <a:moveTo>
                  <a:pt x="0" y="0"/>
                </a:moveTo>
                <a:lnTo>
                  <a:pt x="2226883" y="0"/>
                </a:lnTo>
                <a:lnTo>
                  <a:pt x="2226883" y="2226882"/>
                </a:lnTo>
                <a:lnTo>
                  <a:pt x="0" y="2226882"/>
                </a:lnTo>
                <a:lnTo>
                  <a:pt x="0" y="0"/>
                </a:lnTo>
                <a:close/>
              </a:path>
            </a:pathLst>
          </a:custGeom>
          <a:blipFill>
            <a:blip r:embed="rId6"/>
            <a:stretch>
              <a:fillRect l="0" t="0" r="0" b="0"/>
            </a:stretch>
          </a:blipFill>
        </p:spPr>
      </p:sp>
      <p:sp>
        <p:nvSpPr>
          <p:cNvPr name="TextBox 7" id="7"/>
          <p:cNvSpPr txBox="true"/>
          <p:nvPr/>
        </p:nvSpPr>
        <p:spPr>
          <a:xfrm rot="0">
            <a:off x="4290325" y="4272782"/>
            <a:ext cx="9707351" cy="4559092"/>
          </a:xfrm>
          <a:prstGeom prst="rect">
            <a:avLst/>
          </a:prstGeom>
        </p:spPr>
        <p:txBody>
          <a:bodyPr anchor="t" rtlCol="false" tIns="0" lIns="0" bIns="0" rIns="0">
            <a:spAutoFit/>
          </a:bodyPr>
          <a:lstStyle/>
          <a:p>
            <a:pPr algn="just">
              <a:lnSpc>
                <a:spcPts val="4013"/>
              </a:lnSpc>
            </a:pPr>
            <a:r>
              <a:rPr lang="en-US" b="true" sz="3822" spc="-194">
                <a:solidFill>
                  <a:srgbClr val="8C52FF"/>
                </a:solidFill>
                <a:latin typeface="Proxima Nova Bold"/>
                <a:ea typeface="Proxima Nova Bold"/>
                <a:cs typeface="Proxima Nova Bold"/>
                <a:sym typeface="Proxima Nova Bold"/>
              </a:rPr>
              <a:t>Youth-driven solutions which: </a:t>
            </a:r>
          </a:p>
          <a:p>
            <a:pPr algn="just">
              <a:lnSpc>
                <a:spcPts val="4013"/>
              </a:lnSpc>
              <a:spcBef>
                <a:spcPct val="0"/>
              </a:spcBef>
            </a:pPr>
            <a:r>
              <a:rPr lang="en-US" sz="3822" spc="-194">
                <a:solidFill>
                  <a:srgbClr val="FFFFFF"/>
                </a:solidFill>
                <a:latin typeface="Proxima Nova"/>
                <a:ea typeface="Proxima Nova"/>
                <a:cs typeface="Proxima Nova"/>
                <a:sym typeface="Proxima Nova"/>
              </a:rPr>
              <a:t>• Climate-proof conflict prevention, post-conflict stabilization and peacebuilding </a:t>
            </a:r>
          </a:p>
          <a:p>
            <a:pPr algn="just">
              <a:lnSpc>
                <a:spcPts val="4013"/>
              </a:lnSpc>
              <a:spcBef>
                <a:spcPct val="0"/>
              </a:spcBef>
            </a:pPr>
            <a:r>
              <a:rPr lang="en-US" sz="3822" spc="-194">
                <a:solidFill>
                  <a:srgbClr val="FFFFFF"/>
                </a:solidFill>
                <a:latin typeface="Proxima Nova"/>
                <a:ea typeface="Proxima Nova"/>
                <a:cs typeface="Proxima Nova"/>
                <a:sym typeface="Proxima Nova"/>
              </a:rPr>
              <a:t>• Ensure that mitigation and adaptation are peace positive </a:t>
            </a:r>
          </a:p>
          <a:p>
            <a:pPr algn="just">
              <a:lnSpc>
                <a:spcPts val="4013"/>
              </a:lnSpc>
              <a:spcBef>
                <a:spcPct val="0"/>
              </a:spcBef>
            </a:pPr>
            <a:r>
              <a:rPr lang="en-US" sz="3822" spc="-194">
                <a:solidFill>
                  <a:srgbClr val="FFFFFF"/>
                </a:solidFill>
                <a:latin typeface="Proxima Nova"/>
                <a:ea typeface="Proxima Nova"/>
                <a:cs typeface="Proxima Nova"/>
                <a:sym typeface="Proxima Nova"/>
              </a:rPr>
              <a:t>• Integrated approaches to climate action, policy, finance and sustaining peace </a:t>
            </a:r>
          </a:p>
          <a:p>
            <a:pPr algn="just">
              <a:lnSpc>
                <a:spcPts val="4013"/>
              </a:lnSpc>
              <a:spcBef>
                <a:spcPct val="0"/>
              </a:spcBef>
            </a:pPr>
            <a:r>
              <a:rPr lang="en-US" sz="3822" spc="-194">
                <a:solidFill>
                  <a:srgbClr val="FFFFFF"/>
                </a:solidFill>
                <a:latin typeface="Proxima Nova"/>
                <a:ea typeface="Proxima Nova"/>
                <a:cs typeface="Proxima Nova"/>
                <a:sym typeface="Proxima Nova"/>
              </a:rPr>
              <a:t>• Strengthened cross-border, regional and sub-regional approaches </a:t>
            </a:r>
          </a:p>
        </p:txBody>
      </p:sp>
      <p:sp>
        <p:nvSpPr>
          <p:cNvPr name="TextBox 8" id="8"/>
          <p:cNvSpPr txBox="true"/>
          <p:nvPr/>
        </p:nvSpPr>
        <p:spPr>
          <a:xfrm rot="0">
            <a:off x="3814110" y="1784840"/>
            <a:ext cx="10659779" cy="1485970"/>
          </a:xfrm>
          <a:prstGeom prst="rect">
            <a:avLst/>
          </a:prstGeom>
        </p:spPr>
        <p:txBody>
          <a:bodyPr anchor="t" rtlCol="false" tIns="0" lIns="0" bIns="0" rIns="0">
            <a:spAutoFit/>
          </a:bodyPr>
          <a:lstStyle/>
          <a:p>
            <a:pPr algn="ctr">
              <a:lnSpc>
                <a:spcPts val="5778"/>
              </a:lnSpc>
            </a:pPr>
            <a:r>
              <a:rPr lang="en-US" b="true" sz="5503" spc="-280">
                <a:solidFill>
                  <a:srgbClr val="FFFFFF"/>
                </a:solidFill>
                <a:latin typeface="Proxima Nova Bold"/>
                <a:ea typeface="Proxima Nova Bold"/>
                <a:cs typeface="Proxima Nova Bold"/>
                <a:sym typeface="Proxima Nova Bold"/>
              </a:rPr>
              <a:t>What is </a:t>
            </a:r>
            <a:r>
              <a:rPr lang="en-US" b="true" sz="5503" spc="-280">
                <a:solidFill>
                  <a:srgbClr val="8C52FF"/>
                </a:solidFill>
                <a:latin typeface="Proxima Nova Bold"/>
                <a:ea typeface="Proxima Nova Bold"/>
                <a:cs typeface="Proxima Nova Bold"/>
                <a:sym typeface="Proxima Nova Bold"/>
              </a:rPr>
              <a:t>Youth-led </a:t>
            </a:r>
            <a:r>
              <a:rPr lang="en-US" b="true" sz="5503" spc="-280">
                <a:solidFill>
                  <a:srgbClr val="FFFFFF"/>
                </a:solidFill>
                <a:latin typeface="Proxima Nova Bold"/>
                <a:ea typeface="Proxima Nova Bold"/>
                <a:cs typeface="Proxima Nova Bold"/>
                <a:sym typeface="Proxima Nova Bold"/>
              </a:rPr>
              <a:t>Climate, Peace and Security?</a:t>
            </a:r>
          </a:p>
        </p:txBody>
      </p:sp>
    </p:spTree>
  </p:cSld>
  <p:clrMapOvr>
    <a:masterClrMapping/>
  </p:clrMapOvr>
  <p:transition spd="fast">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DAGhWKzoMzA</dc:identifier>
  <dcterms:modified xsi:type="dcterms:W3CDTF">2011-08-01T06:04:30Z</dcterms:modified>
  <cp:revision>1</cp:revision>
  <dc:title>Call for Solutions Deep Dive Webinar - CPS</dc:title>
</cp:coreProperties>
</file>